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5" r:id="rId2"/>
  </p:sldMasterIdLst>
  <p:notesMasterIdLst>
    <p:notesMasterId r:id="rId46"/>
  </p:notesMasterIdLst>
  <p:sldIdLst>
    <p:sldId id="287" r:id="rId3"/>
    <p:sldId id="272" r:id="rId4"/>
    <p:sldId id="259" r:id="rId5"/>
    <p:sldId id="257" r:id="rId6"/>
    <p:sldId id="301" r:id="rId7"/>
    <p:sldId id="295" r:id="rId8"/>
    <p:sldId id="288" r:id="rId9"/>
    <p:sldId id="289" r:id="rId10"/>
    <p:sldId id="290" r:id="rId11"/>
    <p:sldId id="293" r:id="rId12"/>
    <p:sldId id="294" r:id="rId13"/>
    <p:sldId id="291" r:id="rId14"/>
    <p:sldId id="292" r:id="rId15"/>
    <p:sldId id="265" r:id="rId16"/>
    <p:sldId id="266" r:id="rId17"/>
    <p:sldId id="267" r:id="rId18"/>
    <p:sldId id="258" r:id="rId19"/>
    <p:sldId id="280" r:id="rId20"/>
    <p:sldId id="260" r:id="rId21"/>
    <p:sldId id="268" r:id="rId22"/>
    <p:sldId id="264" r:id="rId23"/>
    <p:sldId id="281" r:id="rId24"/>
    <p:sldId id="273" r:id="rId25"/>
    <p:sldId id="302" r:id="rId26"/>
    <p:sldId id="300" r:id="rId27"/>
    <p:sldId id="263" r:id="rId28"/>
    <p:sldId id="269" r:id="rId29"/>
    <p:sldId id="284" r:id="rId30"/>
    <p:sldId id="285" r:id="rId31"/>
    <p:sldId id="274" r:id="rId32"/>
    <p:sldId id="275" r:id="rId33"/>
    <p:sldId id="276" r:id="rId34"/>
    <p:sldId id="277" r:id="rId35"/>
    <p:sldId id="278" r:id="rId36"/>
    <p:sldId id="282" r:id="rId37"/>
    <p:sldId id="296" r:id="rId38"/>
    <p:sldId id="299" r:id="rId39"/>
    <p:sldId id="298" r:id="rId40"/>
    <p:sldId id="304" r:id="rId41"/>
    <p:sldId id="297" r:id="rId42"/>
    <p:sldId id="303" r:id="rId43"/>
    <p:sldId id="305" r:id="rId44"/>
    <p:sldId id="28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A91"/>
    <a:srgbClr val="1B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2"/>
    <p:restoredTop sz="88652"/>
  </p:normalViewPr>
  <p:slideViewPr>
    <p:cSldViewPr snapToGrid="0" snapToObjects="1">
      <p:cViewPr>
        <p:scale>
          <a:sx n="101" d="100"/>
          <a:sy n="101" d="100"/>
        </p:scale>
        <p:origin x="3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A975F-5302-CB43-88D2-5A7B5A7F5D40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EDAB6-8EEC-B14A-A251-5FD01B711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56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85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6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83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14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.NET</a:t>
            </a:r>
          </a:p>
          <a:p>
            <a:r>
              <a:rPr lang="en-US" dirty="0" smtClean="0"/>
              <a:t>Native code</a:t>
            </a:r>
          </a:p>
          <a:p>
            <a:r>
              <a:rPr lang="en-US" dirty="0" smtClean="0"/>
              <a:t>Focused on performance</a:t>
            </a:r>
          </a:p>
          <a:p>
            <a:r>
              <a:rPr lang="en-US" dirty="0" smtClean="0"/>
              <a:t>Not to be confused with the ARM tablet version of Windows.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78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85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is required with Delphi</a:t>
            </a:r>
            <a:r>
              <a:rPr lang="en-US" baseline="0" dirty="0" smtClean="0"/>
              <a:t> and C++Builder than Microsoft’s C# and VC++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8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the new </a:t>
            </a:r>
            <a:r>
              <a:rPr lang="en-US" dirty="0" err="1" smtClean="0"/>
              <a:t>WinRT</a:t>
            </a:r>
            <a:r>
              <a:rPr lang="en-US" dirty="0" smtClean="0"/>
              <a:t> units</a:t>
            </a:r>
          </a:p>
          <a:p>
            <a:r>
              <a:rPr lang="en-US" dirty="0" smtClean="0"/>
              <a:t>Unlocks 100s</a:t>
            </a:r>
            <a:r>
              <a:rPr lang="en-US" baseline="0" dirty="0" smtClean="0"/>
              <a:t> of new Windows 10 features via </a:t>
            </a:r>
            <a:r>
              <a:rPr lang="en-US" baseline="0" dirty="0" err="1" smtClean="0"/>
              <a:t>WinRT</a:t>
            </a:r>
            <a:r>
              <a:rPr lang="en-US" baseline="0" dirty="0" smtClean="0"/>
              <a:t>. Windows 10 is making native apps first class citizens.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3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19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Pascal\VCL\Windows 10 Notifications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C:\Users\Public\Documents\Embarcadero\Studio\17.0\Samples\CPP\VCL\Windows 10 Notifications</a:t>
            </a:r>
          </a:p>
          <a:p>
            <a:r>
              <a:rPr lang="en-US" dirty="0" err="1" smtClean="0"/>
              <a:t>System.Win.Notifications</a:t>
            </a:r>
            <a:r>
              <a:rPr lang="en-US" dirty="0" smtClean="0"/>
              <a:t> includes a </a:t>
            </a:r>
            <a:r>
              <a:rPr lang="en-US" dirty="0" err="1" smtClean="0"/>
              <a:t>TNotificationCenterWinRT.CerateShortcut</a:t>
            </a:r>
            <a:endParaRPr lang="en-US" baseline="0" dirty="0" smtClean="0"/>
          </a:p>
          <a:p>
            <a:r>
              <a:rPr lang="en-US" baseline="0" dirty="0" smtClean="0"/>
              <a:t>In Windows 10 go to Settings / System / Notifications to see what apps that can display notifications.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86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is moving to Windows</a:t>
            </a:r>
            <a:r>
              <a:rPr lang="en-US" baseline="0" dirty="0" smtClean="0"/>
              <a:t> 10. It is important that developers apps support it appropriately.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07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0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7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Pascal\VCL\Windows 10 </a:t>
            </a:r>
            <a:r>
              <a:rPr lang="en-US" dirty="0" err="1" smtClean="0"/>
              <a:t>SharingContract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C:\Users\Public\Documents\Embarcadero\Studio\17.0\Samples\CPP\VCL\Windows 10 </a:t>
            </a:r>
            <a:r>
              <a:rPr lang="en-US" dirty="0" err="1" smtClean="0"/>
              <a:t>SharingContract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60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Pascal\VCL\Windows 10 </a:t>
            </a:r>
            <a:r>
              <a:rPr lang="en-US" dirty="0" err="1" smtClean="0"/>
              <a:t>SharingContract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C:\Users\Public\Documents\Embarcadero\Studio\17.0\Samples\CPP\VCL\Windows 10 </a:t>
            </a:r>
            <a:r>
              <a:rPr lang="en-US" dirty="0" err="1" smtClean="0"/>
              <a:t>SharingContract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2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1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85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the control type from</a:t>
            </a:r>
            <a:r>
              <a:rPr lang="en-US" baseline="0" dirty="0" smtClean="0"/>
              <a:t> Styled to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7B29E0-8648-EE40-AE98-69D37D63AF2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9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85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</a:t>
            </a:r>
            <a:r>
              <a:rPr lang="en-US" dirty="0" err="1" smtClean="0"/>
              <a:t>ActivityIndicator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</a:t>
            </a:r>
            <a:r>
              <a:rPr lang="en-US" dirty="0" err="1" smtClean="0"/>
              <a:t>ActivityIndicator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docwiki.embarcadero.com</a:t>
            </a:r>
            <a:r>
              <a:rPr lang="en-US" dirty="0" smtClean="0"/>
              <a:t>/Libraries/Seattle/en/</a:t>
            </a:r>
            <a:r>
              <a:rPr lang="en-US" dirty="0" err="1" smtClean="0"/>
              <a:t>Vcl.WinXCtrls.TActivityIndicator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904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</a:t>
            </a:r>
            <a:r>
              <a:rPr lang="en-US" dirty="0" err="1" smtClean="0"/>
              <a:t>RelativePanel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</a:t>
            </a:r>
            <a:r>
              <a:rPr lang="en-US" dirty="0" err="1" smtClean="0"/>
              <a:t>RelativePanel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08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</a:t>
            </a:r>
            <a:r>
              <a:rPr lang="en-US" dirty="0" err="1" smtClean="0"/>
              <a:t>SearchBox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</a:t>
            </a:r>
            <a:r>
              <a:rPr lang="en-US" dirty="0" err="1" smtClean="0"/>
              <a:t>SearchBox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73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</a:t>
            </a:r>
            <a:r>
              <a:rPr lang="en-US" dirty="0" err="1" smtClean="0"/>
              <a:t>SplitView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</a:t>
            </a:r>
            <a:r>
              <a:rPr lang="en-US" dirty="0" err="1" smtClean="0"/>
              <a:t>SplitView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0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C:\Users\Public\Documents\Embarcadero\Studio\17.0\Samples\Object Pascal\VCL\</a:t>
            </a:r>
            <a:r>
              <a:rPr lang="en-US" dirty="0" err="1" smtClean="0"/>
              <a:t>ToggleSwitch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C:\Users\Public\Documents\Embarcadero\Studio\17.0\Samples\CPP\VCL\</a:t>
            </a:r>
            <a:r>
              <a:rPr lang="en-US" dirty="0" err="1" smtClean="0"/>
              <a:t>ToggleSwitch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73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69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52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73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0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8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10 SDK installe</a:t>
            </a:r>
            <a:r>
              <a:rPr lang="en-US" baseline="0" dirty="0" smtClean="0"/>
              <a:t>d with the 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5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74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1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9EDAB6-8EEC-B14A-A251-5FD01B711D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33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Embarcadero Technologies 2013 – all rights reserved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0D4E8-CD5D-8144-86C9-B490DAF5B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mplate_Slides_CodeRageX_16x9_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073" y="3517829"/>
            <a:ext cx="10506216" cy="1675391"/>
          </a:xfrm>
        </p:spPr>
        <p:txBody>
          <a:bodyPr anchor="b" anchorCtr="0">
            <a:noAutofit/>
          </a:bodyPr>
          <a:lstStyle>
            <a:lvl1pPr algn="ctr">
              <a:defRPr sz="3467" b="0" i="0">
                <a:solidFill>
                  <a:srgbClr val="FFFFFF"/>
                </a:solidFill>
                <a:latin typeface="Segoe"/>
                <a:cs typeface="Segoe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706" y="5318214"/>
            <a:ext cx="10525636" cy="1045463"/>
          </a:xfrm>
        </p:spPr>
        <p:txBody>
          <a:bodyPr>
            <a:noAutofit/>
          </a:bodyPr>
          <a:lstStyle>
            <a:lvl1pPr marL="0" indent="0" algn="ctr">
              <a:buNone/>
              <a:defRPr sz="2667" b="1" i="0" baseline="0">
                <a:solidFill>
                  <a:schemeClr val="bg1"/>
                </a:solidFill>
                <a:latin typeface="Segoe"/>
                <a:cs typeface="Sego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mplate_Slides_CodeRageX_16x9_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073" y="3517829"/>
            <a:ext cx="10506216" cy="1675391"/>
          </a:xfrm>
        </p:spPr>
        <p:txBody>
          <a:bodyPr anchor="b" anchorCtr="0">
            <a:noAutofit/>
          </a:bodyPr>
          <a:lstStyle>
            <a:lvl1pPr algn="ctr">
              <a:defRPr sz="3467" b="0" i="0">
                <a:solidFill>
                  <a:srgbClr val="FFFFFF"/>
                </a:solidFill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706" y="5318214"/>
            <a:ext cx="10525636" cy="1045463"/>
          </a:xfrm>
        </p:spPr>
        <p:txBody>
          <a:bodyPr>
            <a:noAutofit/>
          </a:bodyPr>
          <a:lstStyle>
            <a:lvl1pPr marL="0" indent="0" algn="ctr">
              <a:buNone/>
              <a:defRPr sz="2667" b="1" i="0" baseline="0">
                <a:solidFill>
                  <a:schemeClr val="bg1"/>
                </a:solidFill>
                <a:latin typeface="Segoe"/>
                <a:cs typeface="Sego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00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3840"/>
            <a:ext cx="10730603" cy="1143000"/>
          </a:xfrm>
        </p:spPr>
        <p:txBody>
          <a:bodyPr>
            <a:normAutofit/>
          </a:bodyPr>
          <a:lstStyle>
            <a:lvl1pPr>
              <a:defRPr sz="4000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4960"/>
            <a:ext cx="10730603" cy="44777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A453257-2E82-184D-AEB4-1635E43579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20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3840"/>
            <a:ext cx="10925592" cy="1143000"/>
          </a:xfrm>
        </p:spPr>
        <p:txBody>
          <a:bodyPr>
            <a:normAutofit/>
          </a:bodyPr>
          <a:lstStyle>
            <a:lvl1pPr>
              <a:defRPr sz="4000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4960"/>
            <a:ext cx="10925592" cy="448887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B00D4E8-CD5D-8144-86C9-B490DAF5B5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84960"/>
            <a:ext cx="5342723" cy="4477789"/>
          </a:xfrm>
        </p:spPr>
        <p:txBody>
          <a:bodyPr>
            <a:normAutofit/>
          </a:bodyPr>
          <a:lstStyle>
            <a:lvl1pPr>
              <a:defRPr sz="3200" b="0" i="0">
                <a:latin typeface="Segoe"/>
                <a:cs typeface="Segoe"/>
              </a:defRPr>
            </a:lvl1pPr>
            <a:lvl2pPr>
              <a:defRPr sz="3200" b="0" i="0">
                <a:latin typeface="Segoe"/>
                <a:cs typeface="Segoe"/>
              </a:defRPr>
            </a:lvl2pPr>
            <a:lvl3pPr>
              <a:defRPr sz="3200" b="0" i="0">
                <a:latin typeface="Segoe"/>
                <a:cs typeface="Segoe"/>
              </a:defRPr>
            </a:lvl3pPr>
            <a:lvl4pPr>
              <a:defRPr sz="3200" b="0" i="0">
                <a:latin typeface="Segoe"/>
                <a:cs typeface="Segoe"/>
              </a:defRPr>
            </a:lvl4pPr>
            <a:lvl5pPr>
              <a:defRPr sz="3200" b="0" i="0">
                <a:latin typeface="Segoe"/>
                <a:cs typeface="Sego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243840"/>
            <a:ext cx="10874279" cy="1143000"/>
          </a:xfrm>
        </p:spPr>
        <p:txBody>
          <a:bodyPr>
            <a:normAutofit/>
          </a:bodyPr>
          <a:lstStyle>
            <a:lvl1pPr>
              <a:defRPr sz="3600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147314" y="1584960"/>
            <a:ext cx="5336565" cy="4477789"/>
          </a:xfrm>
        </p:spPr>
        <p:txBody>
          <a:bodyPr>
            <a:normAutofit/>
          </a:bodyPr>
          <a:lstStyle>
            <a:lvl1pPr>
              <a:defRPr sz="3200" b="0" i="0">
                <a:latin typeface="Segoe"/>
                <a:cs typeface="Segoe"/>
              </a:defRPr>
            </a:lvl1pPr>
            <a:lvl2pPr>
              <a:defRPr sz="3200" b="0" i="0">
                <a:latin typeface="Segoe"/>
                <a:cs typeface="Segoe"/>
              </a:defRPr>
            </a:lvl2pPr>
            <a:lvl3pPr>
              <a:defRPr sz="3200" b="0" i="0">
                <a:latin typeface="Segoe"/>
                <a:cs typeface="Segoe"/>
              </a:defRPr>
            </a:lvl3pPr>
            <a:lvl4pPr>
              <a:defRPr sz="3200" b="0" i="0">
                <a:latin typeface="Segoe"/>
                <a:cs typeface="Segoe"/>
              </a:defRPr>
            </a:lvl4pPr>
            <a:lvl5pPr>
              <a:defRPr sz="3200" b="0" i="0">
                <a:latin typeface="Segoe"/>
                <a:cs typeface="Sego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6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304" y="1584960"/>
            <a:ext cx="7854736" cy="447778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584960"/>
            <a:ext cx="2686301" cy="4477789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latin typeface="Segoe"/>
                <a:cs typeface="Sego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43840"/>
            <a:ext cx="10802440" cy="1143000"/>
          </a:xfrm>
        </p:spPr>
        <p:txBody>
          <a:bodyPr>
            <a:normAutofit/>
          </a:bodyPr>
          <a:lstStyle>
            <a:lvl1pPr>
              <a:defRPr sz="4000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9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16750" y="1584961"/>
            <a:ext cx="7603615" cy="446670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43840"/>
            <a:ext cx="10864016" cy="1143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082" y="3393390"/>
            <a:ext cx="2873533" cy="2421593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9058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8186" y="6316133"/>
            <a:ext cx="7334249" cy="287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0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Embarcadero Technologies 2013 – all rights reserved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4332B-F232-EE43-9C41-B31A0299F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5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5384800" cy="4591049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45592"/>
            <a:ext cx="5384800" cy="4591049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26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3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426721"/>
            <a:ext cx="4011084" cy="91440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426722"/>
            <a:ext cx="6815667" cy="569944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605282"/>
            <a:ext cx="4011084" cy="4520884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96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8050A2-30C3-BC44-9CAF-B9E9D527E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3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2309" y="3950398"/>
            <a:ext cx="7029690" cy="1470025"/>
          </a:xfrm>
          <a:solidFill>
            <a:schemeClr val="bg1">
              <a:alpha val="80000"/>
            </a:schemeClr>
          </a:solidFill>
          <a:ln cap="rnd" cmpd="sng">
            <a:solidFill>
              <a:schemeClr val="accent1"/>
            </a:solidFill>
          </a:ln>
        </p:spPr>
        <p:txBody>
          <a:bodyPr>
            <a:noAutofit/>
          </a:bodyPr>
          <a:lstStyle>
            <a:lvl1pPr algn="l">
              <a:defRPr sz="4267" b="1">
                <a:solidFill>
                  <a:schemeClr val="tx1"/>
                </a:solidFill>
                <a:effectLst>
                  <a:glow rad="88900">
                    <a:schemeClr val="accent1">
                      <a:alpha val="40000"/>
                    </a:schemeClr>
                  </a:glow>
                  <a:reflection endPos="0" dist="508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26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98186" y="6316133"/>
            <a:ext cx="7334249" cy="287867"/>
          </a:xfrm>
          <a:prstGeom prst="rect">
            <a:avLst/>
          </a:prstGeom>
        </p:spPr>
        <p:txBody>
          <a:bodyPr vert="horz" lIns="91438" tIns="0" rIns="91438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© Embarcadero Technologies 2013 –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8435" y="6269568"/>
            <a:ext cx="1037167" cy="31326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A453257-2E82-184D-AEB4-1635E43579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1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1555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effectLst/>
            </a:endParaRPr>
          </a:p>
        </p:txBody>
      </p:sp>
      <p:sp>
        <p:nvSpPr>
          <p:cNvPr id="1032" name="TextBox 8"/>
          <p:cNvSpPr txBox="1">
            <a:spLocks noChangeArrowheads="1"/>
          </p:cNvSpPr>
          <p:nvPr/>
        </p:nvSpPr>
        <p:spPr bwMode="auto">
          <a:xfrm>
            <a:off x="9427636" y="-6350"/>
            <a:ext cx="2723496" cy="34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467" b="1">
                <a:solidFill>
                  <a:schemeClr val="bg1"/>
                </a:solidFill>
              </a:rPr>
              <a:t>EMBARCADERO TECHNOLOGIES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11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703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70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140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709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278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7178" indent="-45717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733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90550" indent="-38098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3925" indent="-3047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3493" indent="-3047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43062" indent="-3047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Slides_CodeRageX_16x9_Insid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42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43840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84960"/>
            <a:ext cx="10976905" cy="4477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011" y="6248830"/>
            <a:ext cx="1036320" cy="31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453257-2E82-184D-AEB4-1635E43579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699" y="6154790"/>
            <a:ext cx="2453396" cy="6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egoe"/>
          <a:ea typeface="+mj-ea"/>
          <a:cs typeface="Segoe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Segoe"/>
          <a:ea typeface="+mn-ea"/>
          <a:cs typeface="Segoe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b="0" i="0" kern="1200">
          <a:solidFill>
            <a:schemeClr val="tx1"/>
          </a:solidFill>
          <a:latin typeface="Segoe"/>
          <a:ea typeface="+mn-ea"/>
          <a:cs typeface="Segoe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Segoe"/>
          <a:ea typeface="+mn-ea"/>
          <a:cs typeface="Segoe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3200" b="0" i="0" kern="1200">
          <a:solidFill>
            <a:schemeClr val="tx1"/>
          </a:solidFill>
          <a:latin typeface="Segoe"/>
          <a:ea typeface="+mn-ea"/>
          <a:cs typeface="Segoe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3200" b="0" i="0" kern="1200">
          <a:solidFill>
            <a:schemeClr val="tx1"/>
          </a:solidFill>
          <a:latin typeface="Segoe"/>
          <a:ea typeface="+mn-ea"/>
          <a:cs typeface="Segoe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channel9.msdn.com/Events/Build/2015/2-692" TargetMode="External"/><Relationship Id="rId3" Type="http://schemas.openxmlformats.org/officeDocument/2006/relationships/hyperlink" Target="https://devpreviewsignup.window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channel9.msdn.com/Events/Build/2015/2-702" TargetMode="External"/><Relationship Id="rId3" Type="http://schemas.openxmlformats.org/officeDocument/2006/relationships/hyperlink" Target="http://aka.ms/projectastori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 smtClean="0"/>
              <a:t>Integrating </a:t>
            </a:r>
            <a:r>
              <a:rPr lang="en-US" sz="4400" b="1" dirty="0"/>
              <a:t>New </a:t>
            </a:r>
            <a:r>
              <a:rPr lang="en-US" sz="4400" b="1" dirty="0" smtClean="0"/>
              <a:t>Windows </a:t>
            </a:r>
            <a:r>
              <a:rPr lang="en-US" sz="4400" b="1" dirty="0"/>
              <a:t>10 &amp; </a:t>
            </a:r>
            <a:r>
              <a:rPr lang="en-US" sz="4400" b="1" dirty="0" err="1"/>
              <a:t>WinRT</a:t>
            </a:r>
            <a:r>
              <a:rPr lang="en-US" sz="4400" b="1" dirty="0"/>
              <a:t> 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/>
              <a:t>Platform </a:t>
            </a:r>
            <a:r>
              <a:rPr lang="en-US" sz="4400" b="1" dirty="0"/>
              <a:t>Features Into Your App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Jim McKeeth, Embarcadero Technologies</a:t>
            </a:r>
          </a:p>
        </p:txBody>
      </p:sp>
    </p:spTree>
    <p:extLst>
      <p:ext uri="{BB962C8B-B14F-4D97-AF65-F5344CB8AC3E}">
        <p14:creationId xmlns:p14="http://schemas.microsoft.com/office/powerpoint/2010/main" val="6873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75723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723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50733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0733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872795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Vista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>
            <a:off x="2575792" y="1573122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8" name="Cube 7"/>
          <p:cNvSpPr/>
          <p:nvPr/>
        </p:nvSpPr>
        <p:spPr>
          <a:xfrm>
            <a:off x="2773280" y="3184795"/>
            <a:ext cx="1556083" cy="9845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.NET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156597" y="2809371"/>
            <a:ext cx="4384575" cy="3564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85425" y="3469542"/>
            <a:ext cx="2355748" cy="415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sp>
        <p:nvSpPr>
          <p:cNvPr id="24" name="Right Arrow 23"/>
          <p:cNvSpPr/>
          <p:nvPr/>
        </p:nvSpPr>
        <p:spPr>
          <a:xfrm>
            <a:off x="2451100" y="5068829"/>
            <a:ext cx="4090071" cy="415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100489" y="3088509"/>
            <a:ext cx="103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Reality</a:t>
            </a:r>
            <a:endParaRPr lang="en-US" sz="2400" dirty="0"/>
          </a:p>
        </p:txBody>
      </p:sp>
      <p:sp>
        <p:nvSpPr>
          <p:cNvPr id="26" name="Cube 25"/>
          <p:cNvSpPr/>
          <p:nvPr/>
        </p:nvSpPr>
        <p:spPr>
          <a:xfrm>
            <a:off x="4683521" y="4029229"/>
            <a:ext cx="1556083" cy="1341942"/>
          </a:xfrm>
          <a:prstGeom prst="cub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VCL</a:t>
            </a:r>
          </a:p>
          <a:p>
            <a:pPr algn="ctr"/>
            <a:r>
              <a:rPr lang="en-US" sz="3200" dirty="0" smtClean="0"/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618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686147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75723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723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50733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0733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872795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Vista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6147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91525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</a:p>
        </p:txBody>
      </p:sp>
      <p:sp>
        <p:nvSpPr>
          <p:cNvPr id="32" name="Trapezoid 31"/>
          <p:cNvSpPr/>
          <p:nvPr/>
        </p:nvSpPr>
        <p:spPr>
          <a:xfrm>
            <a:off x="2575792" y="1573122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8" name="Cube 7"/>
          <p:cNvSpPr/>
          <p:nvPr/>
        </p:nvSpPr>
        <p:spPr>
          <a:xfrm>
            <a:off x="2773280" y="3184795"/>
            <a:ext cx="1556083" cy="9845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.NET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156597" y="2809371"/>
            <a:ext cx="5890123" cy="3564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85425" y="3469542"/>
            <a:ext cx="3861296" cy="415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sp>
        <p:nvSpPr>
          <p:cNvPr id="23" name="Cube 22"/>
          <p:cNvSpPr/>
          <p:nvPr/>
        </p:nvSpPr>
        <p:spPr>
          <a:xfrm>
            <a:off x="6540492" y="5180209"/>
            <a:ext cx="1191270" cy="87087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smtClean="0"/>
              <a:t>FMX</a:t>
            </a:r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2451101" y="5068829"/>
            <a:ext cx="5595619" cy="415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686147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75723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723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50733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0733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872795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Vista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6147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</a:p>
        </p:txBody>
      </p:sp>
      <p:sp>
        <p:nvSpPr>
          <p:cNvPr id="26" name="Trapezoid 25"/>
          <p:cNvSpPr/>
          <p:nvPr/>
        </p:nvSpPr>
        <p:spPr>
          <a:xfrm>
            <a:off x="6897573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8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091525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</a:p>
        </p:txBody>
      </p:sp>
      <p:sp>
        <p:nvSpPr>
          <p:cNvPr id="32" name="Trapezoid 31"/>
          <p:cNvSpPr/>
          <p:nvPr/>
        </p:nvSpPr>
        <p:spPr>
          <a:xfrm>
            <a:off x="2575792" y="1573122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8" name="Cube 7"/>
          <p:cNvSpPr/>
          <p:nvPr/>
        </p:nvSpPr>
        <p:spPr>
          <a:xfrm>
            <a:off x="2773280" y="3184795"/>
            <a:ext cx="1556083" cy="9845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.NET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156597" y="2809371"/>
            <a:ext cx="6950969" cy="3564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85424" y="3469542"/>
            <a:ext cx="4922141" cy="415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877520" y="3997710"/>
            <a:ext cx="1708485" cy="9845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WinRT</a:t>
            </a:r>
            <a:endParaRPr lang="en-US" sz="3600" dirty="0" smtClean="0"/>
          </a:p>
        </p:txBody>
      </p:sp>
      <p:sp>
        <p:nvSpPr>
          <p:cNvPr id="28" name="Right Arrow 27"/>
          <p:cNvSpPr/>
          <p:nvPr/>
        </p:nvSpPr>
        <p:spPr>
          <a:xfrm>
            <a:off x="8449646" y="4282457"/>
            <a:ext cx="657920" cy="4150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-Down Arrow 35"/>
          <p:cNvSpPr/>
          <p:nvPr/>
        </p:nvSpPr>
        <p:spPr>
          <a:xfrm>
            <a:off x="8203798" y="3582148"/>
            <a:ext cx="469900" cy="1201933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/>
              <a:t>Interaction</a:t>
            </a:r>
          </a:p>
        </p:txBody>
      </p:sp>
      <p:sp>
        <p:nvSpPr>
          <p:cNvPr id="29" name="Cube 28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sp>
        <p:nvSpPr>
          <p:cNvPr id="34" name="Cube 33"/>
          <p:cNvSpPr/>
          <p:nvPr/>
        </p:nvSpPr>
        <p:spPr>
          <a:xfrm>
            <a:off x="6540492" y="5180209"/>
            <a:ext cx="1191270" cy="87087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smtClean="0"/>
              <a:t>FMX</a:t>
            </a:r>
            <a:endParaRPr lang="en-US" sz="3600" dirty="0"/>
          </a:p>
        </p:txBody>
      </p:sp>
      <p:sp>
        <p:nvSpPr>
          <p:cNvPr id="31" name="Right Arrow 30"/>
          <p:cNvSpPr/>
          <p:nvPr/>
        </p:nvSpPr>
        <p:spPr>
          <a:xfrm>
            <a:off x="2451101" y="5068829"/>
            <a:ext cx="6656464" cy="415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6541173" y="3293043"/>
            <a:ext cx="2310727" cy="1875857"/>
          </a:xfrm>
          <a:prstGeom prst="frame">
            <a:avLst>
              <a:gd name="adj1" fmla="val 8550"/>
            </a:avLst>
          </a:prstGeom>
          <a:solidFill>
            <a:schemeClr val="bg1">
              <a:lumMod val="75000"/>
              <a:alpha val="47000"/>
            </a:schemeClr>
          </a:solidFill>
          <a:ln>
            <a:solidFill>
              <a:schemeClr val="dk1">
                <a:shade val="95000"/>
                <a:satMod val="105000"/>
                <a:alpha val="46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75723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723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50733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0733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872795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Vista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86147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6147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</a:p>
        </p:txBody>
      </p:sp>
      <p:sp>
        <p:nvSpPr>
          <p:cNvPr id="26" name="Trapezoid 25"/>
          <p:cNvSpPr/>
          <p:nvPr/>
        </p:nvSpPr>
        <p:spPr>
          <a:xfrm>
            <a:off x="6897573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8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9091525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91525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</a:p>
        </p:txBody>
      </p:sp>
      <p:sp>
        <p:nvSpPr>
          <p:cNvPr id="31" name="Trapezoid 30"/>
          <p:cNvSpPr/>
          <p:nvPr/>
        </p:nvSpPr>
        <p:spPr>
          <a:xfrm>
            <a:off x="9127620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10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>
            <a:off x="2575792" y="1573122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8" name="Cube 7"/>
          <p:cNvSpPr/>
          <p:nvPr/>
        </p:nvSpPr>
        <p:spPr>
          <a:xfrm>
            <a:off x="2773280" y="3184795"/>
            <a:ext cx="1556083" cy="9845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.NET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156597" y="2809371"/>
            <a:ext cx="8809119" cy="3564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85424" y="3469542"/>
            <a:ext cx="6780293" cy="415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6877520" y="3997710"/>
            <a:ext cx="1708485" cy="98458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WinRT</a:t>
            </a:r>
            <a:endParaRPr lang="en-US" sz="3600" dirty="0" smtClean="0"/>
          </a:p>
        </p:txBody>
      </p:sp>
      <p:sp>
        <p:nvSpPr>
          <p:cNvPr id="28" name="Right Arrow 27"/>
          <p:cNvSpPr/>
          <p:nvPr/>
        </p:nvSpPr>
        <p:spPr>
          <a:xfrm>
            <a:off x="8449645" y="4282457"/>
            <a:ext cx="2516073" cy="41509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6540492" y="5180209"/>
            <a:ext cx="1191270" cy="870873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smtClean="0"/>
              <a:t>FMX</a:t>
            </a:r>
            <a:endParaRPr lang="en-US" sz="3600" dirty="0"/>
          </a:p>
        </p:txBody>
      </p:sp>
      <p:sp>
        <p:nvSpPr>
          <p:cNvPr id="35" name="Cube 34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sp>
        <p:nvSpPr>
          <p:cNvPr id="37" name="Right Arrow 36"/>
          <p:cNvSpPr/>
          <p:nvPr/>
        </p:nvSpPr>
        <p:spPr>
          <a:xfrm>
            <a:off x="2451100" y="5068829"/>
            <a:ext cx="8514615" cy="415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>
            <a:off x="9772239" y="4406926"/>
            <a:ext cx="469900" cy="920865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000" dirty="0"/>
              <a:t>Interaction</a:t>
            </a:r>
            <a:endParaRPr lang="en-US" sz="1050" dirty="0"/>
          </a:p>
        </p:txBody>
      </p:sp>
      <p:sp>
        <p:nvSpPr>
          <p:cNvPr id="33" name="Up-Down Arrow 32"/>
          <p:cNvSpPr/>
          <p:nvPr/>
        </p:nvSpPr>
        <p:spPr>
          <a:xfrm>
            <a:off x="9456695" y="2962871"/>
            <a:ext cx="469900" cy="1533206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100" dirty="0"/>
              <a:t>Interaction</a:t>
            </a:r>
            <a:endParaRPr lang="en-US" sz="1200" dirty="0"/>
          </a:p>
        </p:txBody>
      </p:sp>
      <p:sp>
        <p:nvSpPr>
          <p:cNvPr id="34" name="Up-Down Arrow 33"/>
          <p:cNvSpPr/>
          <p:nvPr/>
        </p:nvSpPr>
        <p:spPr>
          <a:xfrm>
            <a:off x="10068705" y="3583469"/>
            <a:ext cx="469900" cy="920865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000" dirty="0"/>
              <a:t>Interaction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927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Windows Runtime (</a:t>
            </a:r>
            <a:r>
              <a:rPr lang="en-US" sz="4000" dirty="0" err="1" smtClean="0"/>
              <a:t>WinRT</a:t>
            </a:r>
            <a:r>
              <a:rPr lang="en-US" sz="4000" dirty="0" smtClean="0"/>
              <a:t>)?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Introduced in Windows 8</a:t>
            </a:r>
          </a:p>
          <a:p>
            <a:r>
              <a:rPr lang="en-US" sz="3200" dirty="0" smtClean="0"/>
              <a:t>Default application programming interface</a:t>
            </a:r>
          </a:p>
          <a:p>
            <a:r>
              <a:rPr lang="en-US" sz="3200" dirty="0" smtClean="0"/>
              <a:t>Does not replace Win32 API (at the same level)</a:t>
            </a:r>
          </a:p>
          <a:p>
            <a:r>
              <a:rPr lang="en-US" dirty="0" smtClean="0"/>
              <a:t>Windows </a:t>
            </a:r>
            <a:r>
              <a:rPr lang="en-US" dirty="0"/>
              <a:t>10 allows much more </a:t>
            </a:r>
            <a:r>
              <a:rPr lang="en-US" dirty="0" err="1"/>
              <a:t>WinRT</a:t>
            </a:r>
            <a:r>
              <a:rPr lang="en-US" dirty="0"/>
              <a:t> access from Win32 applications than Windows </a:t>
            </a:r>
            <a:r>
              <a:rPr lang="en-US" dirty="0" smtClean="0"/>
              <a:t>8.1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842230">
            <a:off x="9716488" y="451644"/>
            <a:ext cx="2597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Not to be confused </a:t>
            </a:r>
          </a:p>
          <a:p>
            <a:pPr algn="ctr"/>
            <a:r>
              <a:rPr lang="en-US" sz="2000" dirty="0" smtClean="0"/>
              <a:t>with the retired </a:t>
            </a:r>
          </a:p>
          <a:p>
            <a:pPr algn="ctr"/>
            <a:r>
              <a:rPr lang="en-US" sz="2000" dirty="0" smtClean="0"/>
              <a:t>Windows RT tablet 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9658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Windows Runtime continued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object-oriented API</a:t>
            </a:r>
          </a:p>
          <a:p>
            <a:r>
              <a:rPr lang="en-US" sz="3200" dirty="0" smtClean="0"/>
              <a:t>Asynchronous (no blocking &gt; 50 </a:t>
            </a:r>
            <a:r>
              <a:rPr lang="en-US" sz="3200" dirty="0" err="1" smtClean="0"/>
              <a:t>ms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COM based (but different)</a:t>
            </a:r>
            <a:endParaRPr lang="en-US" dirty="0"/>
          </a:p>
          <a:p>
            <a:r>
              <a:rPr lang="en-US" dirty="0"/>
              <a:t>Not .NET, not managed code</a:t>
            </a:r>
          </a:p>
          <a:p>
            <a:r>
              <a:rPr lang="en-US" dirty="0"/>
              <a:t>A Native Code API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389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RTL Windows Runtime Interface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Helpers ease creation of objects</a:t>
            </a:r>
          </a:p>
          <a:p>
            <a:pPr lvl="1"/>
            <a:r>
              <a:rPr lang="en-US" sz="3200" dirty="0" smtClean="0"/>
              <a:t>Abstracts dealing with the class factories</a:t>
            </a:r>
          </a:p>
          <a:p>
            <a:r>
              <a:rPr lang="en-US" sz="3200" dirty="0" smtClean="0"/>
              <a:t>Over 40 new </a:t>
            </a:r>
            <a:r>
              <a:rPr lang="en-US" sz="3200" dirty="0" err="1" smtClean="0"/>
              <a:t>WinApi</a:t>
            </a:r>
            <a:r>
              <a:rPr lang="en-US" sz="3200" dirty="0" smtClean="0"/>
              <a:t>.* units</a:t>
            </a:r>
          </a:p>
          <a:p>
            <a:r>
              <a:rPr lang="en-US" sz="3200" dirty="0" smtClean="0"/>
              <a:t>New </a:t>
            </a:r>
            <a:r>
              <a:rPr lang="en-US" sz="3200" dirty="0" err="1" smtClean="0"/>
              <a:t>TWindowsString</a:t>
            </a:r>
            <a:r>
              <a:rPr lang="en-US" sz="3200" dirty="0" smtClean="0"/>
              <a:t> for new </a:t>
            </a:r>
            <a:r>
              <a:rPr lang="en-US" sz="3200" dirty="0" err="1" smtClean="0"/>
              <a:t>HString</a:t>
            </a:r>
            <a:r>
              <a:rPr lang="en-US" sz="3200" dirty="0" smtClean="0"/>
              <a:t> type</a:t>
            </a:r>
          </a:p>
          <a:p>
            <a:r>
              <a:rPr lang="en-US" sz="3200" dirty="0" smtClean="0"/>
              <a:t>Much less code required to interface with </a:t>
            </a:r>
            <a:r>
              <a:rPr lang="en-US" sz="3200" dirty="0" err="1" smtClean="0"/>
              <a:t>WinRT</a:t>
            </a:r>
            <a:r>
              <a:rPr lang="en-US" sz="3200" dirty="0" smtClean="0"/>
              <a:t> than with C# or MSVC++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033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Windows Runtime API Interfaces</a:t>
            </a:r>
            <a:r>
              <a:rPr lang="en-US" sz="1800" b="0" dirty="0" smtClean="0"/>
              <a:t/>
            </a:r>
            <a:br>
              <a:rPr lang="en-US" sz="1800" b="0" dirty="0" smtClean="0"/>
            </a:br>
            <a:r>
              <a:rPr lang="en-US" sz="2000" b="0" dirty="0" smtClean="0"/>
              <a:t>(Mostly found </a:t>
            </a:r>
            <a:r>
              <a:rPr lang="en-US" sz="2000" b="0" dirty="0"/>
              <a:t>in </a:t>
            </a:r>
            <a:r>
              <a:rPr lang="en-US" sz="2000" b="0" dirty="0" smtClean="0"/>
              <a:t>source\</a:t>
            </a:r>
            <a:r>
              <a:rPr lang="en-US" sz="2000" b="0" dirty="0" err="1" smtClean="0"/>
              <a:t>rtl</a:t>
            </a:r>
            <a:r>
              <a:rPr lang="en-US" sz="2000" b="0" dirty="0" smtClean="0"/>
              <a:t>\win\</a:t>
            </a:r>
            <a:r>
              <a:rPr lang="en-US" sz="2000" b="0" dirty="0" err="1" smtClean="0"/>
              <a:t>winrt</a:t>
            </a:r>
            <a:r>
              <a:rPr lang="en-US" sz="2000" b="0" dirty="0" smtClean="0"/>
              <a:t> folder)</a:t>
            </a:r>
            <a:endParaRPr lang="en-US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36836"/>
            <a:ext cx="10925592" cy="4488580"/>
          </a:xfrm>
        </p:spPr>
        <p:txBody>
          <a:bodyPr numCol="3">
            <a:noAutofit/>
          </a:bodyPr>
          <a:lstStyle/>
          <a:p>
            <a:r>
              <a:rPr lang="en-US" sz="1400" dirty="0" err="1" smtClean="0"/>
              <a:t>WinAPI.ApplicationModel.Background</a:t>
            </a:r>
            <a:endParaRPr lang="en-US" sz="1800" dirty="0" smtClean="0"/>
          </a:p>
          <a:p>
            <a:r>
              <a:rPr lang="en-US" sz="1700" dirty="0" err="1" smtClean="0"/>
              <a:t>WinAPI.ApplicationModel.Core</a:t>
            </a:r>
            <a:endParaRPr lang="en-US" sz="1700" dirty="0" smtClean="0"/>
          </a:p>
          <a:p>
            <a:r>
              <a:rPr lang="en-US" sz="1400" dirty="0" err="1" smtClean="0"/>
              <a:t>WinAPI.ApplicationModel.DataTransfer</a:t>
            </a:r>
            <a:endParaRPr lang="en-US" sz="1400" dirty="0" smtClean="0"/>
          </a:p>
          <a:p>
            <a:r>
              <a:rPr lang="en-US" sz="1800" dirty="0" err="1" smtClean="0"/>
              <a:t>WinAPI.ApplicationModel</a:t>
            </a:r>
            <a:endParaRPr lang="en-US" sz="1800" dirty="0" smtClean="0"/>
          </a:p>
          <a:p>
            <a:r>
              <a:rPr lang="en-US" sz="1800" dirty="0" err="1" smtClean="0"/>
              <a:t>WinAPI.CommonTypes</a:t>
            </a:r>
            <a:endParaRPr lang="en-US" sz="1800" dirty="0" smtClean="0"/>
          </a:p>
          <a:p>
            <a:r>
              <a:rPr lang="en-US" sz="1800" dirty="0" err="1" smtClean="0"/>
              <a:t>WinAPI.DataRT</a:t>
            </a:r>
            <a:endParaRPr lang="en-US" sz="1800" dirty="0" smtClean="0"/>
          </a:p>
          <a:p>
            <a:r>
              <a:rPr lang="en-US" sz="1800" dirty="0" err="1" smtClean="0"/>
              <a:t>WinAPI.Devices.Bluetooth</a:t>
            </a:r>
            <a:endParaRPr lang="en-US" sz="1800" dirty="0" smtClean="0"/>
          </a:p>
          <a:p>
            <a:r>
              <a:rPr lang="en-US" sz="1800" dirty="0" err="1" smtClean="0"/>
              <a:t>WinAPI.Devices.Enumeration</a:t>
            </a:r>
            <a:endParaRPr lang="en-US" sz="1800" dirty="0" smtClean="0"/>
          </a:p>
          <a:p>
            <a:r>
              <a:rPr lang="en-US" sz="1800" dirty="0" err="1" smtClean="0"/>
              <a:t>WinAPI.Devices</a:t>
            </a:r>
            <a:endParaRPr lang="en-US" sz="1800" dirty="0" smtClean="0"/>
          </a:p>
          <a:p>
            <a:r>
              <a:rPr lang="en-US" sz="1800" dirty="0" err="1" smtClean="0"/>
              <a:t>WinAPI.Foundation.Collections</a:t>
            </a:r>
            <a:endParaRPr lang="en-US" sz="1800" dirty="0" smtClean="0"/>
          </a:p>
          <a:p>
            <a:r>
              <a:rPr lang="en-US" sz="1800" dirty="0" err="1" smtClean="0"/>
              <a:t>WinAPI.Foundation</a:t>
            </a:r>
            <a:endParaRPr lang="en-US" sz="1800" dirty="0" smtClean="0"/>
          </a:p>
          <a:p>
            <a:r>
              <a:rPr lang="en-US" sz="1800" dirty="0" err="1" smtClean="0"/>
              <a:t>WinAPI.Foundation.Types</a:t>
            </a:r>
            <a:endParaRPr lang="en-US" sz="1800" dirty="0" smtClean="0"/>
          </a:p>
          <a:p>
            <a:r>
              <a:rPr lang="en-US" sz="1800" dirty="0" err="1" smtClean="0"/>
              <a:t>WinAPI.Gaming</a:t>
            </a:r>
            <a:endParaRPr lang="en-US" sz="1800" dirty="0" smtClean="0"/>
          </a:p>
          <a:p>
            <a:r>
              <a:rPr lang="en-US" sz="1800" dirty="0" err="1" smtClean="0"/>
              <a:t>WinAPI.Globalization</a:t>
            </a:r>
            <a:endParaRPr lang="en-US" sz="1800" dirty="0" smtClean="0"/>
          </a:p>
          <a:p>
            <a:r>
              <a:rPr lang="en-US" sz="1800" dirty="0" err="1" smtClean="0"/>
              <a:t>WinAPI.GraphicsRT</a:t>
            </a:r>
            <a:endParaRPr lang="en-US" sz="1800" dirty="0" smtClean="0"/>
          </a:p>
          <a:p>
            <a:r>
              <a:rPr lang="en-US" sz="1800" dirty="0" err="1" smtClean="0"/>
              <a:t>WinAPI.Management</a:t>
            </a:r>
            <a:endParaRPr lang="en-US" sz="1800" dirty="0" smtClean="0"/>
          </a:p>
          <a:p>
            <a:r>
              <a:rPr lang="en-US" sz="1800" dirty="0" err="1" smtClean="0"/>
              <a:t>WinAPI.Media</a:t>
            </a:r>
            <a:endParaRPr lang="en-US" sz="1800" dirty="0" smtClean="0"/>
          </a:p>
          <a:p>
            <a:r>
              <a:rPr lang="en-US" sz="1700" dirty="0" err="1" smtClean="0"/>
              <a:t>WinAPI.Networking.Connectivity</a:t>
            </a:r>
            <a:endParaRPr lang="en-US" sz="1700" dirty="0" smtClean="0"/>
          </a:p>
          <a:p>
            <a:r>
              <a:rPr lang="en-US" sz="1400" dirty="0" err="1" smtClean="0"/>
              <a:t>WinAPI.Networking.NetworkOperators</a:t>
            </a:r>
            <a:endParaRPr lang="en-US" sz="1400" dirty="0" smtClean="0"/>
          </a:p>
          <a:p>
            <a:r>
              <a:rPr lang="en-US" sz="1800" dirty="0" err="1" smtClean="0"/>
              <a:t>WinAPI.Networking</a:t>
            </a:r>
            <a:endParaRPr lang="en-US" sz="1800" dirty="0" smtClean="0"/>
          </a:p>
          <a:p>
            <a:r>
              <a:rPr lang="en-US" sz="1800" dirty="0" err="1" smtClean="0"/>
              <a:t>WinAPI.Networking.Proximity</a:t>
            </a:r>
            <a:endParaRPr lang="en-US" sz="1800" dirty="0" smtClean="0"/>
          </a:p>
          <a:p>
            <a:r>
              <a:rPr lang="en-US" sz="1800" dirty="0" err="1" smtClean="0"/>
              <a:t>WinAPI.Networking.Sockets</a:t>
            </a:r>
            <a:endParaRPr lang="en-US" sz="1800" dirty="0" smtClean="0"/>
          </a:p>
          <a:p>
            <a:r>
              <a:rPr lang="en-US" sz="1800" dirty="0" err="1" smtClean="0"/>
              <a:t>WinAPI.Networking.Vpn</a:t>
            </a:r>
            <a:endParaRPr lang="en-US" sz="1800" dirty="0" smtClean="0"/>
          </a:p>
          <a:p>
            <a:r>
              <a:rPr lang="en-US" sz="1800" dirty="0" err="1" smtClean="0"/>
              <a:t>WinAPI.Security.Credentials</a:t>
            </a:r>
            <a:endParaRPr lang="en-US" sz="1800" dirty="0" smtClean="0"/>
          </a:p>
          <a:p>
            <a:r>
              <a:rPr lang="en-US" sz="1800" dirty="0" err="1" smtClean="0"/>
              <a:t>WinAPI.Security.Cryptography</a:t>
            </a:r>
            <a:endParaRPr lang="en-US" sz="1800" dirty="0" smtClean="0"/>
          </a:p>
          <a:p>
            <a:r>
              <a:rPr lang="en-US" sz="1800" dirty="0" err="1" smtClean="0"/>
              <a:t>WinAPI.Security</a:t>
            </a:r>
            <a:endParaRPr lang="en-US" sz="1800" dirty="0" smtClean="0"/>
          </a:p>
          <a:p>
            <a:r>
              <a:rPr lang="en-US" sz="1800" dirty="0" err="1" smtClean="0"/>
              <a:t>WinAPI.Storage</a:t>
            </a:r>
            <a:endParaRPr lang="en-US" sz="1800" dirty="0" smtClean="0"/>
          </a:p>
          <a:p>
            <a:r>
              <a:rPr lang="en-US" sz="1800" dirty="0" err="1" smtClean="0"/>
              <a:t>WinAPI.Storage.Streams</a:t>
            </a:r>
            <a:endParaRPr lang="en-US" sz="1800" dirty="0" smtClean="0"/>
          </a:p>
          <a:p>
            <a:r>
              <a:rPr lang="en-US" sz="1800" dirty="0" err="1" smtClean="0"/>
              <a:t>WinAPI.SystemRT</a:t>
            </a:r>
            <a:endParaRPr lang="en-US" sz="1800" dirty="0" smtClean="0"/>
          </a:p>
          <a:p>
            <a:r>
              <a:rPr lang="en-US" sz="1800" dirty="0" err="1" smtClean="0"/>
              <a:t>WinAPI.UI.Composition</a:t>
            </a:r>
            <a:endParaRPr lang="en-US" sz="1800" dirty="0" smtClean="0"/>
          </a:p>
          <a:p>
            <a:r>
              <a:rPr lang="en-US" sz="1800" dirty="0" err="1" smtClean="0"/>
              <a:t>WinAPI.UI.Core</a:t>
            </a:r>
            <a:endParaRPr lang="en-US" sz="1800" dirty="0" smtClean="0"/>
          </a:p>
          <a:p>
            <a:r>
              <a:rPr lang="en-US" sz="1800" dirty="0" err="1" smtClean="0"/>
              <a:t>WinAPI.UI.Input.Inking</a:t>
            </a:r>
            <a:endParaRPr lang="en-US" sz="1800" dirty="0" smtClean="0"/>
          </a:p>
          <a:p>
            <a:r>
              <a:rPr lang="en-US" sz="1800" dirty="0" err="1" smtClean="0"/>
              <a:t>WinAPI.UI.Input</a:t>
            </a:r>
            <a:endParaRPr lang="en-US" sz="1800" dirty="0" smtClean="0"/>
          </a:p>
          <a:p>
            <a:r>
              <a:rPr lang="en-US" sz="1800" dirty="0" err="1" smtClean="0"/>
              <a:t>WinAPI.UI.Notifications</a:t>
            </a:r>
            <a:endParaRPr lang="en-US" sz="1800" dirty="0" smtClean="0"/>
          </a:p>
          <a:p>
            <a:r>
              <a:rPr lang="en-US" sz="1800" dirty="0" err="1" smtClean="0"/>
              <a:t>WinAPI.UI</a:t>
            </a:r>
            <a:endParaRPr lang="en-US" sz="1800" dirty="0" smtClean="0"/>
          </a:p>
          <a:p>
            <a:r>
              <a:rPr lang="en-US" sz="1800" dirty="0" err="1" smtClean="0"/>
              <a:t>WinAPI.UI.Text</a:t>
            </a:r>
            <a:endParaRPr lang="en-US" sz="1800" dirty="0" smtClean="0"/>
          </a:p>
          <a:p>
            <a:r>
              <a:rPr lang="en-US" sz="1800" dirty="0" err="1" smtClean="0"/>
              <a:t>WinAPI.UI.ViewManagement</a:t>
            </a:r>
            <a:endParaRPr lang="en-US" sz="1800" dirty="0" smtClean="0"/>
          </a:p>
          <a:p>
            <a:r>
              <a:rPr lang="en-US" sz="1800" dirty="0" err="1" smtClean="0"/>
              <a:t>WinAPI.UI.WebUI</a:t>
            </a:r>
            <a:endParaRPr lang="en-US" sz="1800" dirty="0" smtClean="0"/>
          </a:p>
          <a:p>
            <a:r>
              <a:rPr lang="en-US" sz="1800" dirty="0" err="1" smtClean="0"/>
              <a:t>WinAPI.UI.Xaml</a:t>
            </a:r>
            <a:endParaRPr lang="en-US" sz="1800" dirty="0" smtClean="0"/>
          </a:p>
          <a:p>
            <a:r>
              <a:rPr lang="en-US" sz="1800" dirty="0" err="1" smtClean="0"/>
              <a:t>WinAPI.WebRT</a:t>
            </a:r>
            <a:endParaRPr lang="en-US" sz="1800" dirty="0" smtClean="0"/>
          </a:p>
          <a:p>
            <a:r>
              <a:rPr lang="en-US" sz="1800" dirty="0" err="1" smtClean="0"/>
              <a:t>System.Win.WinRT</a:t>
            </a:r>
            <a:endParaRPr lang="en-US" sz="1800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120396" y="3349448"/>
            <a:ext cx="978408" cy="431678"/>
          </a:xfrm>
          <a:prstGeom prst="rightArrow">
            <a:avLst/>
          </a:prstGeom>
          <a:solidFill>
            <a:srgbClr val="1BCBE6"/>
          </a:solidFill>
          <a:ln>
            <a:solidFill>
              <a:srgbClr val="0F5A9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New Notifications in Windows 10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014" y="1094758"/>
            <a:ext cx="8094367" cy="50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1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 smtClean="0"/>
              <a:t>Immediate or Scheduled notifications</a:t>
            </a:r>
          </a:p>
          <a:p>
            <a:r>
              <a:rPr lang="en-US" sz="3200" dirty="0" smtClean="0"/>
              <a:t>Even after app closes</a:t>
            </a:r>
          </a:p>
          <a:p>
            <a:r>
              <a:rPr lang="en-US" sz="3200" dirty="0" smtClean="0"/>
              <a:t>Custom alert body message</a:t>
            </a:r>
          </a:p>
          <a:p>
            <a:r>
              <a:rPr lang="en-US" sz="3200" dirty="0" smtClean="0"/>
              <a:t>Re-launches app</a:t>
            </a:r>
          </a:p>
          <a:p>
            <a:r>
              <a:rPr lang="en-US" sz="3200" dirty="0" smtClean="0"/>
              <a:t>Works across all platforms</a:t>
            </a:r>
          </a:p>
          <a:p>
            <a:r>
              <a:rPr lang="en-US" sz="3200" dirty="0"/>
              <a:t>Appears in the new Action Center on Windows 10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Notifications via </a:t>
            </a:r>
            <a:r>
              <a:rPr lang="en-US" sz="4000" dirty="0" err="1" smtClean="0"/>
              <a:t>TNotificationCenter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729376"/>
            <a:ext cx="5181600" cy="959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92" y="2884003"/>
            <a:ext cx="812800" cy="812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416633" y="2831749"/>
            <a:ext cx="3416320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Apple </a:t>
            </a:r>
            <a:r>
              <a:rPr lang="en-US" sz="54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Myriad Pro" charset="0"/>
                <a:ea typeface="Myriad Pro" charset="0"/>
                <a:cs typeface="Myriad Pro" charset="0"/>
              </a:rPr>
              <a:t>OS X</a:t>
            </a:r>
            <a:endParaRPr lang="en-US" sz="5400" b="0" i="0" dirty="0">
              <a:solidFill>
                <a:schemeClr val="bg1">
                  <a:lumMod val="50000"/>
                </a:schemeClr>
              </a:solidFill>
              <a:effectLst/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393" y="3892025"/>
            <a:ext cx="812146" cy="953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633" y="3892025"/>
            <a:ext cx="3664449" cy="805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4843" y="5129416"/>
            <a:ext cx="839289" cy="5371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16633" y="4978855"/>
            <a:ext cx="1906291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Apple</a:t>
            </a:r>
            <a:endParaRPr lang="en-US" sz="5400" b="0" i="0" dirty="0">
              <a:solidFill>
                <a:schemeClr val="bg1">
                  <a:lumMod val="50000"/>
                </a:schemeClr>
              </a:solidFill>
              <a:effectLst/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4" y="4985362"/>
            <a:ext cx="1464309" cy="8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7924800" cy="4591049"/>
          </a:xfrm>
        </p:spPr>
        <p:txBody>
          <a:bodyPr/>
          <a:lstStyle/>
          <a:p>
            <a:r>
              <a:rPr lang="en-US" dirty="0" smtClean="0"/>
              <a:t>New version of Microsoft’s OS</a:t>
            </a:r>
          </a:p>
          <a:p>
            <a:r>
              <a:rPr lang="en-US" dirty="0" smtClean="0"/>
              <a:t>Free upgrade for Windows Vista and newer users</a:t>
            </a:r>
          </a:p>
          <a:p>
            <a:r>
              <a:rPr lang="en-US" dirty="0" smtClean="0"/>
              <a:t>Now </a:t>
            </a:r>
            <a:r>
              <a:rPr lang="en-US" dirty="0"/>
              <a:t>running </a:t>
            </a:r>
            <a:r>
              <a:rPr lang="en-US" dirty="0" smtClean="0"/>
              <a:t>on &gt; 110 million devices</a:t>
            </a:r>
          </a:p>
          <a:p>
            <a:r>
              <a:rPr lang="en-US" dirty="0" smtClean="0"/>
              <a:t>Combines best of Windows 7 and 8.1</a:t>
            </a:r>
          </a:p>
          <a:p>
            <a:r>
              <a:rPr lang="en-US" dirty="0" smtClean="0"/>
              <a:t>Making native Win32/Win64 applications 1</a:t>
            </a:r>
            <a:r>
              <a:rPr lang="en-US" baseline="30000" dirty="0" smtClean="0"/>
              <a:t>st</a:t>
            </a:r>
            <a:r>
              <a:rPr lang="en-US" dirty="0" smtClean="0"/>
              <a:t> class again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Microsoft Windows 10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r="81580"/>
          <a:stretch/>
        </p:blipFill>
        <p:spPr>
          <a:xfrm>
            <a:off x="8632723" y="1545592"/>
            <a:ext cx="2851157" cy="2865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603"/>
          <a:stretch/>
        </p:blipFill>
        <p:spPr>
          <a:xfrm>
            <a:off x="8632723" y="4664104"/>
            <a:ext cx="2851158" cy="6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545592"/>
            <a:ext cx="6624119" cy="459104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Moved to </a:t>
            </a:r>
            <a:r>
              <a:rPr lang="en-US" sz="3200" dirty="0" err="1" smtClean="0"/>
              <a:t>System.Notifications</a:t>
            </a:r>
            <a:endParaRPr lang="en-US" sz="3200" dirty="0" smtClean="0"/>
          </a:p>
          <a:p>
            <a:r>
              <a:rPr lang="en-US" sz="3200" dirty="0" smtClean="0"/>
              <a:t>Works with VCL, RTL and all app types</a:t>
            </a:r>
          </a:p>
          <a:p>
            <a:r>
              <a:rPr lang="en-US" sz="3200" dirty="0" smtClean="0"/>
              <a:t>Start menu shortcut required to relaunch app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Windows 10 Notifications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370762" y="1584325"/>
            <a:ext cx="2889250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8" y="1545592"/>
            <a:ext cx="6471921" cy="4591049"/>
          </a:xfrm>
        </p:spPr>
        <p:txBody>
          <a:bodyPr/>
          <a:lstStyle/>
          <a:p>
            <a:r>
              <a:rPr lang="en-US" sz="3200" dirty="0" smtClean="0"/>
              <a:t>Share content to other apps</a:t>
            </a:r>
          </a:p>
          <a:p>
            <a:r>
              <a:rPr lang="en-US" sz="3200" dirty="0" smtClean="0"/>
              <a:t>Act as a source</a:t>
            </a:r>
          </a:p>
          <a:p>
            <a:r>
              <a:rPr lang="en-US" sz="3200" dirty="0" smtClean="0"/>
              <a:t>Share text, images, links, etc.</a:t>
            </a:r>
          </a:p>
          <a:p>
            <a:r>
              <a:rPr lang="en-US" sz="3200" dirty="0" smtClean="0"/>
              <a:t>Share to email or other apps</a:t>
            </a:r>
          </a:p>
          <a:p>
            <a:r>
              <a:rPr lang="en-US" sz="3200" dirty="0" smtClean="0"/>
              <a:t>Include meta information: titles, body and attachments</a:t>
            </a:r>
          </a:p>
          <a:p>
            <a:r>
              <a:rPr lang="en-US" sz="3200" dirty="0" err="1" smtClean="0"/>
              <a:t>TSharingContract</a:t>
            </a:r>
            <a:r>
              <a:rPr lang="en-US" sz="3200" dirty="0" smtClean="0"/>
              <a:t> (VCL) or </a:t>
            </a:r>
            <a:r>
              <a:rPr lang="en-US" sz="3200" dirty="0" err="1" smtClean="0"/>
              <a:t>TShareContract</a:t>
            </a:r>
            <a:r>
              <a:rPr lang="en-US" sz="3200" dirty="0" smtClean="0"/>
              <a:t> (RTL)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Share Contract on Windows 10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250" y="1386840"/>
            <a:ext cx="4364630" cy="4478338"/>
          </a:xfrm>
        </p:spPr>
      </p:pic>
    </p:spTree>
    <p:extLst>
      <p:ext uri="{BB962C8B-B14F-4D97-AF65-F5344CB8AC3E}">
        <p14:creationId xmlns:p14="http://schemas.microsoft.com/office/powerpoint/2010/main" val="55675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Share Contract on Windows 10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3914" y="1280962"/>
            <a:ext cx="7316963" cy="487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599" y="1546225"/>
            <a:ext cx="8876305" cy="4427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Share Contract Example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6726297" y="1386840"/>
            <a:ext cx="4757583" cy="45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Share Contract Example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9599" y="1392673"/>
            <a:ext cx="8728365" cy="455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6726297" y="1386840"/>
            <a:ext cx="4757583" cy="45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</a:t>
            </a:r>
            <a:r>
              <a:rPr lang="en-US" dirty="0" err="1" smtClean="0"/>
              <a:t>WinRT</a:t>
            </a:r>
            <a:r>
              <a:rPr lang="en-US" dirty="0" smtClean="0"/>
              <a:t> Calls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Referenced by Interface for automatic reference counting</a:t>
            </a:r>
          </a:p>
          <a:p>
            <a:r>
              <a:rPr lang="en-US" dirty="0" smtClean="0"/>
              <a:t>Helpers like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TWindowsString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System.Win.WinRT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Many classes have default </a:t>
            </a:r>
            <a:r>
              <a:rPr lang="en-US" dirty="0" err="1" smtClean="0"/>
              <a:t>parameterless</a:t>
            </a:r>
            <a:r>
              <a:rPr lang="en-US" dirty="0" smtClean="0"/>
              <a:t> constructors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.Factory</a:t>
            </a:r>
            <a:r>
              <a:rPr lang="en-US" dirty="0" smtClean="0"/>
              <a:t> to access other constructors </a:t>
            </a:r>
          </a:p>
          <a:p>
            <a:r>
              <a:rPr lang="en-US" dirty="0" smtClean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.Statics </a:t>
            </a:r>
            <a:r>
              <a:rPr lang="en-US" dirty="0" smtClean="0"/>
              <a:t>to access static members of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Windows 10 Visual Components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 smtClean="0"/>
              <a:t>FMX and VCL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24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6817360" cy="4591049"/>
          </a:xfrm>
        </p:spPr>
        <p:txBody>
          <a:bodyPr/>
          <a:lstStyle/>
          <a:p>
            <a:r>
              <a:rPr lang="en-US" sz="3600" dirty="0" smtClean="0"/>
              <a:t>Navigation Panel</a:t>
            </a:r>
          </a:p>
          <a:p>
            <a:r>
              <a:rPr lang="en-US" sz="3333" dirty="0" smtClean="0"/>
              <a:t>Visible expanded and collapsed</a:t>
            </a:r>
          </a:p>
          <a:p>
            <a:r>
              <a:rPr lang="en-US" sz="3600" dirty="0" smtClean="0"/>
              <a:t>Available across all platforms</a:t>
            </a:r>
          </a:p>
          <a:p>
            <a:r>
              <a:rPr lang="en-US" sz="3600" dirty="0" smtClean="0"/>
              <a:t>Platform Default for Windows 10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New </a:t>
            </a:r>
            <a:r>
              <a:rPr lang="en-US" sz="4000" dirty="0" smtClean="0"/>
              <a:t>FMX </a:t>
            </a:r>
            <a:r>
              <a:rPr lang="en-US" sz="4000" dirty="0" err="1" smtClean="0"/>
              <a:t>MultiView</a:t>
            </a:r>
            <a:r>
              <a:rPr lang="en-US" sz="4000" dirty="0" smtClean="0"/>
              <a:t> Behavior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4204"/>
          <a:stretch/>
        </p:blipFill>
        <p:spPr>
          <a:xfrm>
            <a:off x="7650136" y="1418167"/>
            <a:ext cx="3132044" cy="4446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4055"/>
          <a:stretch/>
        </p:blipFill>
        <p:spPr>
          <a:xfrm>
            <a:off x="7650136" y="1430138"/>
            <a:ext cx="3132044" cy="44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2.96296E-6 L 0.09544 0.128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FireMonkey Platform Native </a:t>
            </a:r>
            <a:r>
              <a:rPr lang="en-US" sz="3200" dirty="0" smtClean="0"/>
              <a:t>Rendering Architecture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00D4E8-CD5D-8144-86C9-B490DAF5B51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2011" y="1747705"/>
            <a:ext cx="730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/>
              <a:buChar char="•"/>
            </a:pPr>
            <a:r>
              <a:rPr lang="en-US" sz="3200" dirty="0"/>
              <a:t>Currently available on iOS and Windows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53" y="1926617"/>
            <a:ext cx="8394383" cy="43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FireMonkey Windows 10 Styles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96170" y="1386840"/>
            <a:ext cx="7999659" cy="48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3840"/>
            <a:ext cx="10925592" cy="3388360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 smtClean="0"/>
              <a:t>New 10 Seattle Features </a:t>
            </a:r>
            <a:br>
              <a:rPr lang="en-US" sz="6000" dirty="0" smtClean="0"/>
            </a:br>
            <a:r>
              <a:rPr lang="en-US" sz="6000" dirty="0" smtClean="0"/>
              <a:t>for Windows 10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3810000"/>
            <a:ext cx="10925592" cy="226383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>Features for VCL, FMX or </a:t>
            </a:r>
            <a:r>
              <a:rPr lang="en-US" sz="3600" i="1" dirty="0" smtClean="0"/>
              <a:t>Any</a:t>
            </a:r>
            <a:r>
              <a:rPr lang="en-US" sz="3600" dirty="0" smtClean="0"/>
              <a:t> Windows 10 App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0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7305040" cy="4591049"/>
          </a:xfrm>
        </p:spPr>
        <p:txBody>
          <a:bodyPr/>
          <a:lstStyle/>
          <a:p>
            <a:r>
              <a:rPr lang="en-US" dirty="0" err="1" smtClean="0"/>
              <a:t>TActivityIndicator</a:t>
            </a:r>
            <a:r>
              <a:rPr lang="en-US" dirty="0" smtClean="0"/>
              <a:t> in </a:t>
            </a:r>
            <a:r>
              <a:rPr lang="en-US" dirty="0" err="1" smtClean="0"/>
              <a:t>Vcl.WinXCtrls</a:t>
            </a:r>
            <a:endParaRPr lang="en-US" dirty="0" smtClean="0"/>
          </a:p>
          <a:p>
            <a:r>
              <a:rPr lang="en-US" dirty="0" smtClean="0"/>
              <a:t>Similar to </a:t>
            </a:r>
            <a:r>
              <a:rPr lang="en-US" dirty="0"/>
              <a:t>FMX </a:t>
            </a:r>
            <a:r>
              <a:rPr lang="en-US" dirty="0" err="1" smtClean="0"/>
              <a:t>TAniIndicator</a:t>
            </a:r>
            <a:endParaRPr lang="en-US" dirty="0" smtClean="0"/>
          </a:p>
          <a:p>
            <a:r>
              <a:rPr lang="en-US" dirty="0" smtClean="0"/>
              <a:t>Customizable</a:t>
            </a:r>
          </a:p>
          <a:p>
            <a:pPr lvl="1"/>
            <a:r>
              <a:rPr lang="en-US" dirty="0" smtClean="0"/>
              <a:t>Three indicator types</a:t>
            </a:r>
          </a:p>
          <a:p>
            <a:pPr lvl="1"/>
            <a:r>
              <a:rPr lang="en-US" dirty="0" smtClean="0"/>
              <a:t>Four sizes</a:t>
            </a:r>
          </a:p>
          <a:p>
            <a:pPr lvl="1"/>
            <a:r>
              <a:rPr lang="en-US" dirty="0" smtClean="0"/>
              <a:t>Two colors</a:t>
            </a:r>
          </a:p>
          <a:p>
            <a:pPr lvl="1"/>
            <a:r>
              <a:rPr lang="en-US" dirty="0" smtClean="0"/>
              <a:t>Adjustable frame delay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VCL Animated Activity Indicator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335837" y="2432844"/>
            <a:ext cx="2959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6705600" cy="4591049"/>
          </a:xfrm>
        </p:spPr>
        <p:txBody>
          <a:bodyPr>
            <a:normAutofit/>
          </a:bodyPr>
          <a:lstStyle/>
          <a:p>
            <a:r>
              <a:rPr lang="en-US" dirty="0" smtClean="0"/>
              <a:t>Controls position based on relative position</a:t>
            </a:r>
          </a:p>
          <a:p>
            <a:r>
              <a:rPr lang="en-US" dirty="0" smtClean="0"/>
              <a:t>Set position via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ControlCollection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Find child control with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IndexOf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dirty="0" smtClean="0"/>
              <a:t>Or </a:t>
            </a:r>
            <a:r>
              <a:rPr lang="en-US" dirty="0" smtClean="0"/>
              <a:t>at design time use properties</a:t>
            </a: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Align</a:t>
            </a:r>
            <a:r>
              <a:rPr lang="is-IS" sz="2000" dirty="0" smtClean="0">
                <a:latin typeface="Consolas" charset="0"/>
                <a:ea typeface="Consolas" charset="0"/>
                <a:cs typeface="Consolas" charset="0"/>
              </a:rPr>
              <a:t>[xx]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WithPanel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: Boolean</a:t>
            </a: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Above: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[Sibling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Align[xx]With: [Sibling]</a:t>
            </a:r>
          </a:p>
          <a:p>
            <a:pPr lvl="1"/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LeftOf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[Sibling]</a:t>
            </a:r>
          </a:p>
          <a:p>
            <a:pPr marL="609585" lvl="1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VCL Relative Layout Panel – </a:t>
            </a:r>
            <a:r>
              <a:rPr lang="en-US" dirty="0" err="1" smtClean="0"/>
              <a:t>TRelativePanel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670195" y="1266691"/>
            <a:ext cx="3813685" cy="4478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7800" y="6228086"/>
            <a:ext cx="6362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" charset="0"/>
                <a:ea typeface="Segoe" charset="0"/>
                <a:cs typeface="Segoe" charset="0"/>
              </a:rPr>
              <a:t>http://</a:t>
            </a:r>
            <a:r>
              <a:rPr lang="en-US" sz="1400" dirty="0" err="1" smtClean="0">
                <a:solidFill>
                  <a:schemeClr val="bg1"/>
                </a:solidFill>
                <a:latin typeface="Segoe" charset="0"/>
                <a:ea typeface="Segoe" charset="0"/>
                <a:cs typeface="Segoe" charset="0"/>
              </a:rPr>
              <a:t>docwiki.embarcadero.com</a:t>
            </a:r>
            <a:r>
              <a:rPr lang="en-US" sz="1400" dirty="0" smtClean="0">
                <a:solidFill>
                  <a:schemeClr val="bg1"/>
                </a:solidFill>
                <a:latin typeface="Segoe" charset="0"/>
                <a:ea typeface="Segoe" charset="0"/>
                <a:cs typeface="Segoe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Segoe" charset="0"/>
                <a:ea typeface="Segoe" charset="0"/>
                <a:cs typeface="Segoe" charset="0"/>
              </a:rPr>
              <a:t>RADStudio</a:t>
            </a:r>
            <a:r>
              <a:rPr lang="en-US" sz="1400" dirty="0" smtClean="0">
                <a:solidFill>
                  <a:schemeClr val="bg1"/>
                </a:solidFill>
                <a:latin typeface="Segoe" charset="0"/>
                <a:ea typeface="Segoe" charset="0"/>
                <a:cs typeface="Segoe" charset="0"/>
              </a:rPr>
              <a:t>/en/</a:t>
            </a:r>
            <a:r>
              <a:rPr lang="en-US" sz="1400" dirty="0" err="1" smtClean="0">
                <a:solidFill>
                  <a:schemeClr val="bg1"/>
                </a:solidFill>
                <a:latin typeface="Segoe" charset="0"/>
                <a:ea typeface="Segoe" charset="0"/>
                <a:cs typeface="Segoe" charset="0"/>
              </a:rPr>
              <a:t>Using_the_Relative_Panel</a:t>
            </a:r>
            <a:endParaRPr lang="en-US" sz="1400" dirty="0">
              <a:solidFill>
                <a:schemeClr val="bg1"/>
              </a:solidFill>
              <a:latin typeface="Segoe" charset="0"/>
              <a:ea typeface="Segoe" charset="0"/>
              <a:cs typeface="Sego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5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6532880" cy="4591049"/>
          </a:xfrm>
        </p:spPr>
        <p:txBody>
          <a:bodyPr/>
          <a:lstStyle/>
          <a:p>
            <a:r>
              <a:rPr lang="en-US" dirty="0" smtClean="0"/>
              <a:t>Includes search indicator</a:t>
            </a:r>
          </a:p>
          <a:p>
            <a:r>
              <a:rPr lang="en-US" dirty="0" smtClean="0"/>
              <a:t>Text and Audio indicators</a:t>
            </a:r>
          </a:p>
          <a:p>
            <a:r>
              <a:rPr lang="en-US" dirty="0" smtClean="0"/>
              <a:t>Has </a:t>
            </a:r>
            <a:r>
              <a:rPr lang="en-US" dirty="0" err="1" smtClean="0"/>
              <a:t>OnInvokeSearch</a:t>
            </a:r>
            <a:r>
              <a:rPr lang="en-US" dirty="0" smtClean="0"/>
              <a:t> event</a:t>
            </a:r>
          </a:p>
          <a:p>
            <a:r>
              <a:rPr lang="en-US" dirty="0" smtClean="0"/>
              <a:t>Used to manually search or filter other controls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VCL </a:t>
            </a:r>
            <a:r>
              <a:rPr lang="en-US" dirty="0" err="1" smtClean="0"/>
              <a:t>SearchBox</a:t>
            </a:r>
            <a:r>
              <a:rPr lang="en-US" dirty="0" smtClean="0"/>
              <a:t> - </a:t>
            </a:r>
            <a:r>
              <a:rPr lang="en-US" dirty="0" err="1" smtClean="0"/>
              <a:t>TSearchBox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7656407" y="1386840"/>
            <a:ext cx="3827473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5781040" cy="4591049"/>
          </a:xfrm>
        </p:spPr>
        <p:txBody>
          <a:bodyPr/>
          <a:lstStyle/>
          <a:p>
            <a:r>
              <a:rPr lang="en-US" dirty="0" smtClean="0"/>
              <a:t>Similar to FMX </a:t>
            </a:r>
            <a:r>
              <a:rPr lang="en-US" dirty="0" err="1" smtClean="0"/>
              <a:t>MultiView</a:t>
            </a:r>
            <a:endParaRPr lang="en-US" dirty="0" smtClean="0"/>
          </a:p>
          <a:p>
            <a:r>
              <a:rPr lang="en-US" dirty="0" smtClean="0"/>
              <a:t>Adjustable behaviors, placements and style</a:t>
            </a:r>
          </a:p>
          <a:p>
            <a:r>
              <a:rPr lang="en-US" dirty="0" smtClean="0"/>
              <a:t>Can contain any other controls</a:t>
            </a:r>
          </a:p>
          <a:p>
            <a:r>
              <a:rPr lang="en-US" dirty="0" smtClean="0"/>
              <a:t>Animated expand and collapse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VCL Split View – </a:t>
            </a:r>
            <a:r>
              <a:rPr lang="en-US" dirty="0" err="1" smtClean="0"/>
              <a:t>TSplitView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390640" y="1035453"/>
            <a:ext cx="5384800" cy="407213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4924725">
            <a:off x="7407463" y="5206396"/>
            <a:ext cx="645010" cy="462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91097" y="5437536"/>
            <a:ext cx="1498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TSplitView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45592"/>
            <a:ext cx="5933440" cy="4591049"/>
          </a:xfrm>
        </p:spPr>
        <p:txBody>
          <a:bodyPr/>
          <a:lstStyle/>
          <a:p>
            <a:r>
              <a:rPr lang="en-US" dirty="0" smtClean="0"/>
              <a:t>Similar to FMX </a:t>
            </a:r>
            <a:r>
              <a:rPr lang="en-US" dirty="0" err="1" smtClean="0"/>
              <a:t>TSwitch</a:t>
            </a:r>
            <a:endParaRPr lang="en-US" dirty="0" smtClean="0"/>
          </a:p>
          <a:p>
            <a:r>
              <a:rPr lang="en-US" dirty="0" smtClean="0"/>
              <a:t>Custom captions</a:t>
            </a:r>
          </a:p>
          <a:p>
            <a:r>
              <a:rPr lang="en-US" dirty="0" smtClean="0"/>
              <a:t>Custom colors</a:t>
            </a:r>
          </a:p>
          <a:p>
            <a:r>
              <a:rPr lang="en-US" dirty="0" err="1" smtClean="0"/>
              <a:t>Reizable</a:t>
            </a:r>
            <a:r>
              <a:rPr lang="en-US" dirty="0" smtClean="0"/>
              <a:t> elements</a:t>
            </a:r>
            <a:endParaRPr lang="en-US" dirty="0"/>
          </a:p>
          <a:p>
            <a:r>
              <a:rPr lang="en-US" dirty="0" smtClean="0"/>
              <a:t>Disabled and Read-Only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Property State: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tssOn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or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tssOff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Function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IsOn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 Boolean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VCL Toggle Switch - </a:t>
            </a:r>
            <a:r>
              <a:rPr lang="en-US" dirty="0" err="1" smtClean="0"/>
              <a:t>TToggleSwitch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738564" y="1545592"/>
            <a:ext cx="4654161" cy="44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4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VCL Style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401304" y="1386840"/>
            <a:ext cx="7389392" cy="48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610361"/>
            <a:ext cx="10925592" cy="2059939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Universal </a:t>
            </a:r>
            <a:r>
              <a:rPr lang="en-US" sz="6600" smtClean="0"/>
              <a:t>Windows Platform (UWP)</a:t>
            </a:r>
            <a:endParaRPr lang="en-US" sz="660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609600" y="3670300"/>
            <a:ext cx="10925592" cy="240353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>The </a:t>
            </a:r>
            <a:r>
              <a:rPr lang="en-US" sz="3600" i="1" dirty="0" smtClean="0"/>
              <a:t>Project Centennial </a:t>
            </a:r>
            <a:r>
              <a:rPr lang="en-US" sz="3600" dirty="0" smtClean="0"/>
              <a:t>Bridge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7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Windows Platform (UWP)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Store distribution</a:t>
            </a:r>
          </a:p>
          <a:p>
            <a:r>
              <a:rPr lang="en-US" dirty="0" smtClean="0"/>
              <a:t>Automatic updates, installs and uninstalls</a:t>
            </a:r>
          </a:p>
          <a:p>
            <a:r>
              <a:rPr lang="en-US" dirty="0" smtClean="0"/>
              <a:t>Sandboxed safety</a:t>
            </a:r>
          </a:p>
          <a:p>
            <a:r>
              <a:rPr lang="en-US" dirty="0" smtClean="0"/>
              <a:t>Full access to </a:t>
            </a:r>
            <a:r>
              <a:rPr lang="en-US" dirty="0" err="1" smtClean="0"/>
              <a:t>WinRT</a:t>
            </a:r>
            <a:r>
              <a:rPr lang="en-US" dirty="0" smtClean="0"/>
              <a:t> and platform features</a:t>
            </a:r>
          </a:p>
          <a:p>
            <a:r>
              <a:rPr lang="en-US" dirty="0"/>
              <a:t>Requires universal </a:t>
            </a:r>
            <a:r>
              <a:rPr lang="en-US" dirty="0" err="1"/>
              <a:t>AppID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47970"/>
            <a:ext cx="12191999" cy="800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Project Centennial Bridge</a:t>
            </a:r>
            <a:endParaRPr 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Forthcoming Microsoft </a:t>
            </a:r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bridge 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for Native Win32 to UWP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Gives all advantages of UWP on the Windows 10 desktop to </a:t>
            </a:r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native apps, including 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universal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AppID</a:t>
            </a:r>
            <a:endParaRPr lang="en-US" dirty="0" smtClean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Bundles app, files, registry, etc. in APPX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App runs without virtualization (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ahoma" charset="0"/>
                <a:ea typeface="Tahoma" charset="0"/>
                <a:cs typeface="Tahoma" charset="0"/>
              </a:rPr>
              <a:t>IO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mapped to bundle)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Expected is app cannot escalate to admin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5312" y="6516972"/>
            <a:ext cx="7336688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Centennial Bridge by Cracker </a:t>
            </a:r>
            <a:r>
              <a:rPr lang="en-US" sz="1400" dirty="0" smtClean="0">
                <a:solidFill>
                  <a:schemeClr val="bg1"/>
                </a:solidFill>
              </a:rPr>
              <a:t>Ken https</a:t>
            </a:r>
            <a:r>
              <a:rPr lang="en-US" sz="1400" dirty="0">
                <a:solidFill>
                  <a:schemeClr val="bg1"/>
                </a:solidFill>
              </a:rPr>
              <a:t>://</a:t>
            </a:r>
            <a:r>
              <a:rPr lang="en-US" sz="1400" dirty="0" err="1">
                <a:solidFill>
                  <a:schemeClr val="bg1"/>
                </a:solidFill>
              </a:rPr>
              <a:t>commons.wikimedia.org</a:t>
            </a:r>
            <a:r>
              <a:rPr lang="en-US" sz="1400" dirty="0">
                <a:solidFill>
                  <a:schemeClr val="bg1"/>
                </a:solidFill>
              </a:rPr>
              <a:t>/wiki/</a:t>
            </a:r>
            <a:r>
              <a:rPr lang="en-US" sz="1400" dirty="0" err="1">
                <a:solidFill>
                  <a:schemeClr val="bg1"/>
                </a:solidFill>
              </a:rPr>
              <a:t>File:Centennial_Bridge.jpg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Centennial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session from </a:t>
            </a:r>
            <a:r>
              <a:rPr lang="en-US" dirty="0"/>
              <a:t>//build/ 2015 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channel9.msdn.com/Events/Build/2015/2-692</a:t>
            </a:r>
            <a:endParaRPr lang="en-US" dirty="0" smtClean="0"/>
          </a:p>
          <a:p>
            <a:r>
              <a:rPr lang="en-US" dirty="0" smtClean="0"/>
              <a:t>Sign-Up for Updates</a:t>
            </a:r>
          </a:p>
          <a:p>
            <a:pPr lvl="1"/>
            <a:r>
              <a:rPr lang="en-US" dirty="0">
                <a:hlinkClick r:id="rId3"/>
              </a:rPr>
              <a:t>https://devpreviewsignup.windows.com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Windows 10 Related 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74261"/>
          </a:xfrm>
        </p:spPr>
        <p:txBody>
          <a:bodyPr numCol="2">
            <a:noAutofit/>
          </a:bodyPr>
          <a:lstStyle/>
          <a:p>
            <a:r>
              <a:rPr lang="en-US" sz="2800" dirty="0" smtClean="0"/>
              <a:t>RTL</a:t>
            </a:r>
          </a:p>
          <a:p>
            <a:pPr lvl="1"/>
            <a:r>
              <a:rPr lang="en-US" sz="2400" dirty="0" err="1" smtClean="0"/>
              <a:t>WinRT</a:t>
            </a:r>
            <a:r>
              <a:rPr lang="en-US" sz="2400" dirty="0" smtClean="0"/>
              <a:t> API Interface</a:t>
            </a:r>
          </a:p>
          <a:p>
            <a:pPr lvl="1"/>
            <a:r>
              <a:rPr lang="en-US" sz="2400" dirty="0" err="1" smtClean="0"/>
              <a:t>TNotificationCenter</a:t>
            </a:r>
            <a:r>
              <a:rPr lang="en-US" sz="2400" dirty="0" smtClean="0"/>
              <a:t> everywhere</a:t>
            </a:r>
          </a:p>
          <a:p>
            <a:pPr lvl="1"/>
            <a:r>
              <a:rPr lang="en-US" sz="2400" dirty="0" smtClean="0"/>
              <a:t>Contracts (contract source)</a:t>
            </a:r>
          </a:p>
          <a:p>
            <a:pPr lvl="1"/>
            <a:r>
              <a:rPr lang="en-US" sz="2400" dirty="0" smtClean="0"/>
              <a:t>Windows 10 SDK</a:t>
            </a:r>
          </a:p>
          <a:p>
            <a:r>
              <a:rPr lang="en-US" sz="2800" dirty="0" smtClean="0"/>
              <a:t>FMX</a:t>
            </a:r>
          </a:p>
          <a:p>
            <a:pPr lvl="1"/>
            <a:r>
              <a:rPr lang="en-US" sz="2400" dirty="0" smtClean="0"/>
              <a:t>New </a:t>
            </a:r>
            <a:r>
              <a:rPr lang="en-US" sz="2400" dirty="0" err="1" smtClean="0"/>
              <a:t>MultiView</a:t>
            </a:r>
            <a:r>
              <a:rPr lang="en-US" sz="2400" dirty="0" smtClean="0"/>
              <a:t> Behavior</a:t>
            </a:r>
          </a:p>
          <a:p>
            <a:pPr lvl="1"/>
            <a:r>
              <a:rPr lang="en-US" sz="2400" dirty="0" smtClean="0"/>
              <a:t>New </a:t>
            </a:r>
            <a:r>
              <a:rPr lang="en-US" sz="2400" dirty="0" err="1" smtClean="0"/>
              <a:t>TSwitch</a:t>
            </a:r>
            <a:r>
              <a:rPr lang="en-US" sz="2400" dirty="0" smtClean="0"/>
              <a:t> Behavior</a:t>
            </a:r>
            <a:endParaRPr lang="en-US" sz="2400" dirty="0"/>
          </a:p>
          <a:p>
            <a:pPr lvl="1"/>
            <a:r>
              <a:rPr lang="en-US" sz="2400" dirty="0" smtClean="0"/>
              <a:t>Native controls</a:t>
            </a:r>
          </a:p>
          <a:p>
            <a:pPr lvl="1"/>
            <a:r>
              <a:rPr lang="en-US" sz="2400" dirty="0"/>
              <a:t>Windows 10 FMX </a:t>
            </a:r>
            <a:r>
              <a:rPr lang="en-US" sz="2400" dirty="0" smtClean="0"/>
              <a:t>Style</a:t>
            </a:r>
          </a:p>
          <a:p>
            <a:r>
              <a:rPr lang="en-US" sz="2800" dirty="0" smtClean="0"/>
              <a:t>VCL</a:t>
            </a:r>
            <a:endParaRPr lang="en-US" sz="3200" dirty="0" smtClean="0"/>
          </a:p>
          <a:p>
            <a:pPr lvl="1"/>
            <a:r>
              <a:rPr lang="en-US" sz="2400" dirty="0" smtClean="0"/>
              <a:t>High-DPI &amp; 4K monitor support</a:t>
            </a:r>
          </a:p>
          <a:p>
            <a:pPr lvl="1"/>
            <a:r>
              <a:rPr lang="en-US" sz="2400" dirty="0" err="1" smtClean="0"/>
              <a:t>TActivityIndicator</a:t>
            </a:r>
            <a:endParaRPr lang="en-US" sz="2400" dirty="0" smtClean="0"/>
          </a:p>
          <a:p>
            <a:pPr lvl="1"/>
            <a:r>
              <a:rPr lang="en-US" sz="2400" dirty="0" err="1" smtClean="0"/>
              <a:t>TSearchBox</a:t>
            </a:r>
            <a:endParaRPr lang="en-US" sz="2400" dirty="0" smtClean="0"/>
          </a:p>
          <a:p>
            <a:pPr lvl="1"/>
            <a:r>
              <a:rPr lang="en-US" sz="2400" dirty="0" err="1" smtClean="0"/>
              <a:t>TRelativePanel</a:t>
            </a:r>
            <a:endParaRPr lang="en-US" sz="2400" dirty="0" smtClean="0"/>
          </a:p>
          <a:p>
            <a:pPr lvl="1"/>
            <a:r>
              <a:rPr lang="en-US" sz="2400" dirty="0" err="1" smtClean="0"/>
              <a:t>ToggleSwitch</a:t>
            </a:r>
            <a:endParaRPr lang="en-US" sz="2400" dirty="0" smtClean="0"/>
          </a:p>
          <a:p>
            <a:pPr lvl="1"/>
            <a:r>
              <a:rPr lang="en-US" sz="2400" dirty="0" err="1" smtClean="0"/>
              <a:t>SplitView</a:t>
            </a:r>
            <a:endParaRPr lang="en-US" sz="2400" dirty="0" smtClean="0"/>
          </a:p>
          <a:p>
            <a:pPr lvl="1"/>
            <a:r>
              <a:rPr lang="en-US" sz="2400" dirty="0"/>
              <a:t>Windows 10 VCL Style</a:t>
            </a:r>
          </a:p>
          <a:p>
            <a:pPr marL="609585" lvl="1" indent="0">
              <a:buNone/>
            </a:pPr>
            <a:endParaRPr lang="en-US" sz="2400" dirty="0" smtClean="0"/>
          </a:p>
        </p:txBody>
      </p:sp>
      <p:sp>
        <p:nvSpPr>
          <p:cNvPr id="2" name="Left Brace 1"/>
          <p:cNvSpPr/>
          <p:nvPr/>
        </p:nvSpPr>
        <p:spPr>
          <a:xfrm>
            <a:off x="1206500" y="4394200"/>
            <a:ext cx="635000" cy="1308100"/>
          </a:xfrm>
          <a:prstGeom prst="lef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6616700" y="2095500"/>
            <a:ext cx="635000" cy="2667000"/>
          </a:xfrm>
          <a:prstGeom prst="lef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6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739900"/>
            <a:ext cx="10925592" cy="18034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Wait, what about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7200" i="1" dirty="0" smtClean="0"/>
              <a:t>Windows Phone?</a:t>
            </a:r>
            <a:endParaRPr lang="en-US" sz="6600" i="1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>
          <a:xfrm>
            <a:off x="609600" y="3695700"/>
            <a:ext cx="10925592" cy="23781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i="1" dirty="0" smtClean="0"/>
              <a:t>Project Astoria </a:t>
            </a:r>
            <a:r>
              <a:rPr lang="en-US" dirty="0" smtClean="0"/>
              <a:t>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190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Project Astoria Bridge</a:t>
            </a:r>
            <a:endParaRPr 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Windows Phone 10 includes Android 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subsystem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Bridges </a:t>
            </a:r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Android apps to Windows Phone 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Android API calls map to Windows API </a:t>
            </a:r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calls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Runs many APKs without modification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Unlocks Windows Phone 10 specific features too</a:t>
            </a:r>
            <a:endParaRPr 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65500" y="6306139"/>
            <a:ext cx="8826500" cy="52322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By </a:t>
            </a:r>
            <a:r>
              <a:rPr lang="en-US" sz="1400" dirty="0" err="1">
                <a:solidFill>
                  <a:schemeClr val="bg1"/>
                </a:solidFill>
              </a:rPr>
              <a:t>aselfcallednowhere</a:t>
            </a:r>
            <a:r>
              <a:rPr lang="en-US" sz="1400" dirty="0">
                <a:solidFill>
                  <a:schemeClr val="bg1"/>
                </a:solidFill>
              </a:rPr>
              <a:t> used under CC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commons.wikimedia.org</a:t>
            </a:r>
            <a:r>
              <a:rPr lang="en-US" sz="1400" dirty="0">
                <a:solidFill>
                  <a:schemeClr val="bg1"/>
                </a:solidFill>
              </a:rPr>
              <a:t>/wiki/</a:t>
            </a:r>
            <a:r>
              <a:rPr lang="en-US" sz="1400" dirty="0" err="1">
                <a:solidFill>
                  <a:schemeClr val="bg1"/>
                </a:solidFill>
              </a:rPr>
              <a:t>File:Astoria</a:t>
            </a:r>
            <a:r>
              <a:rPr lang="en-US" sz="1400" dirty="0">
                <a:solidFill>
                  <a:schemeClr val="bg1"/>
                </a:solidFill>
              </a:rPr>
              <a:t>,_</a:t>
            </a:r>
            <a:r>
              <a:rPr lang="en-US" sz="1400" dirty="0" err="1" smtClean="0">
                <a:solidFill>
                  <a:schemeClr val="bg1"/>
                </a:solidFill>
              </a:rPr>
              <a:t>OR_from_the_Astoria_Column.jpg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Astoria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session from //build/ </a:t>
            </a:r>
            <a:r>
              <a:rPr lang="en-US" dirty="0" smtClean="0"/>
              <a:t>2015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channel9.msdn.com/Events/Build/2015/2-702</a:t>
            </a:r>
            <a:endParaRPr lang="en-US" dirty="0" smtClean="0"/>
          </a:p>
          <a:p>
            <a:r>
              <a:rPr lang="en-US" dirty="0" smtClean="0"/>
              <a:t>Sign-Up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aka.ms/projectastoria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5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</a:t>
            </a:r>
            <a:r>
              <a:rPr lang="en-US" baseline="0" dirty="0" smtClean="0"/>
              <a:t> VCL, FMX and Windows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10 is making Win32/Win64 first class </a:t>
            </a:r>
            <a:r>
              <a:rPr lang="en-US" i="1" dirty="0" smtClean="0"/>
              <a:t>again</a:t>
            </a:r>
          </a:p>
          <a:p>
            <a:r>
              <a:rPr lang="en-US" dirty="0" smtClean="0"/>
              <a:t>VCL</a:t>
            </a:r>
            <a:r>
              <a:rPr lang="en-US" baseline="0" dirty="0" smtClean="0"/>
              <a:t> remains the best Windows client library</a:t>
            </a:r>
          </a:p>
          <a:p>
            <a:pPr lvl="1"/>
            <a:r>
              <a:rPr lang="en-US" dirty="0" smtClean="0"/>
              <a:t>Now enhanced with Windows 10 UI controls and </a:t>
            </a:r>
            <a:r>
              <a:rPr lang="en-US" dirty="0" err="1" smtClean="0"/>
              <a:t>WinRT</a:t>
            </a:r>
            <a:r>
              <a:rPr lang="en-US" dirty="0" smtClean="0"/>
              <a:t> APIs and Components</a:t>
            </a:r>
          </a:p>
          <a:p>
            <a:r>
              <a:rPr lang="en-US" dirty="0" smtClean="0"/>
              <a:t>FireMonkey desktop significantly enhanced</a:t>
            </a:r>
          </a:p>
          <a:p>
            <a:r>
              <a:rPr lang="en-US" dirty="0" smtClean="0"/>
              <a:t>RAD Studio committed to keep focusing on the Windows 10 platform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00D4E8-CD5D-8144-86C9-B490DAF5B51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969607"/>
            <a:ext cx="10972801" cy="2306177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So What Exactly is the</a:t>
            </a:r>
            <a:br>
              <a:rPr lang="en-US" sz="4400" dirty="0" smtClean="0"/>
            </a:br>
            <a:r>
              <a:rPr lang="en-US" sz="5400" dirty="0" smtClean="0"/>
              <a:t>Windows Runtime (</a:t>
            </a:r>
            <a:r>
              <a:rPr lang="en-US" sz="5400" dirty="0" err="1" smtClean="0"/>
              <a:t>WinRT</a:t>
            </a:r>
            <a:r>
              <a:rPr lang="en-US" sz="5400" dirty="0" smtClean="0"/>
              <a:t>)?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609600" y="3914328"/>
            <a:ext cx="10972801" cy="10461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First a history lesson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49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API Timeline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4457" y="3162965"/>
            <a:ext cx="4483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Every attempt was made at accuracy,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ut this timeline is by no means complete.</a:t>
            </a:r>
          </a:p>
          <a:p>
            <a:pPr algn="ctr"/>
            <a:r>
              <a:rPr lang="en-US" dirty="0" smtClean="0"/>
              <a:t>Viewers who are sticklers for accuracy</a:t>
            </a:r>
          </a:p>
          <a:p>
            <a:pPr algn="ctr"/>
            <a:r>
              <a:rPr lang="en-US" dirty="0"/>
              <a:t>a</a:t>
            </a:r>
            <a:r>
              <a:rPr lang="en-US" dirty="0" smtClean="0"/>
              <a:t>re invited to present at </a:t>
            </a:r>
            <a:r>
              <a:rPr lang="en-US" dirty="0" err="1" smtClean="0"/>
              <a:t>CodeRage</a:t>
            </a:r>
            <a:r>
              <a:rPr lang="en-US" dirty="0" smtClean="0"/>
              <a:t> next year.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72" y="2938449"/>
            <a:ext cx="1600397" cy="16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2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36" name="Up-Down Arrow 35"/>
          <p:cNvSpPr/>
          <p:nvPr/>
        </p:nvSpPr>
        <p:spPr>
          <a:xfrm>
            <a:off x="1591992" y="3442264"/>
            <a:ext cx="469900" cy="1201933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/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54440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75723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723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</p:txBody>
      </p:sp>
      <p:sp>
        <p:nvSpPr>
          <p:cNvPr id="32" name="Trapezoid 31"/>
          <p:cNvSpPr/>
          <p:nvPr/>
        </p:nvSpPr>
        <p:spPr>
          <a:xfrm>
            <a:off x="2575792" y="1573122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8" name="Cube 7"/>
          <p:cNvSpPr/>
          <p:nvPr/>
        </p:nvSpPr>
        <p:spPr>
          <a:xfrm>
            <a:off x="2773280" y="3184795"/>
            <a:ext cx="1556083" cy="9845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.NET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156598" y="2809371"/>
            <a:ext cx="2172765" cy="3564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sp>
        <p:nvSpPr>
          <p:cNvPr id="35" name="Right Arrow 34"/>
          <p:cNvSpPr/>
          <p:nvPr/>
        </p:nvSpPr>
        <p:spPr>
          <a:xfrm>
            <a:off x="2451101" y="5068829"/>
            <a:ext cx="1878262" cy="415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7919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>
            <a:off x="609600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API Timeline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1993</a:t>
            </a:r>
            <a:endParaRPr lang="en-US"/>
          </a:p>
        </p:txBody>
      </p:sp>
      <p:sp>
        <p:nvSpPr>
          <p:cNvPr id="13" name="Trapezoid 12"/>
          <p:cNvSpPr/>
          <p:nvPr/>
        </p:nvSpPr>
        <p:spPr>
          <a:xfrm>
            <a:off x="637016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NT 3.1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757238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7238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850733" y="1177536"/>
            <a:ext cx="16042" cy="5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0733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</a:p>
        </p:txBody>
      </p:sp>
      <p:sp>
        <p:nvSpPr>
          <p:cNvPr id="20" name="Trapezoid 19"/>
          <p:cNvSpPr/>
          <p:nvPr/>
        </p:nvSpPr>
        <p:spPr>
          <a:xfrm>
            <a:off x="4872795" y="1556977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Vista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>
            <a:off x="2575792" y="1573122"/>
            <a:ext cx="1668378" cy="76355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 XP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09600" y="2543898"/>
            <a:ext cx="1684421" cy="90236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Win32</a:t>
            </a:r>
            <a:endParaRPr lang="en-US" dirty="0" smtClean="0"/>
          </a:p>
        </p:txBody>
      </p:sp>
      <p:sp>
        <p:nvSpPr>
          <p:cNvPr id="8" name="Cube 7"/>
          <p:cNvSpPr/>
          <p:nvPr/>
        </p:nvSpPr>
        <p:spPr>
          <a:xfrm>
            <a:off x="2773280" y="3184795"/>
            <a:ext cx="1556083" cy="9845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.NET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156598" y="2809371"/>
            <a:ext cx="2694136" cy="35648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185425" y="3469542"/>
            <a:ext cx="2355748" cy="415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69" y="2433422"/>
            <a:ext cx="786158" cy="965722"/>
          </a:xfrm>
          <a:prstGeom prst="rect">
            <a:avLst/>
          </a:prstGeom>
        </p:spPr>
      </p:pic>
      <p:sp>
        <p:nvSpPr>
          <p:cNvPr id="24" name="Cube 23"/>
          <p:cNvSpPr/>
          <p:nvPr/>
        </p:nvSpPr>
        <p:spPr>
          <a:xfrm>
            <a:off x="1131163" y="4644197"/>
            <a:ext cx="1444630" cy="1213607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20"/>
              </a:lnSpc>
            </a:pPr>
            <a:r>
              <a:rPr lang="en-US" sz="3200" dirty="0"/>
              <a:t>VCL</a:t>
            </a:r>
          </a:p>
          <a:p>
            <a:pPr algn="ctr">
              <a:lnSpc>
                <a:spcPts val="3620"/>
              </a:lnSpc>
            </a:pPr>
            <a:r>
              <a:rPr lang="en-US" sz="3200" dirty="0"/>
              <a:t> </a:t>
            </a:r>
            <a:r>
              <a:rPr lang="en-US" sz="2000" dirty="0"/>
              <a:t>&amp; </a:t>
            </a:r>
            <a:r>
              <a:rPr lang="en-US" sz="3200" dirty="0"/>
              <a:t>RTL</a:t>
            </a:r>
            <a:endParaRPr lang="en-US" sz="3600" dirty="0"/>
          </a:p>
        </p:txBody>
      </p:sp>
      <p:sp>
        <p:nvSpPr>
          <p:cNvPr id="25" name="Right Arrow 24"/>
          <p:cNvSpPr/>
          <p:nvPr/>
        </p:nvSpPr>
        <p:spPr>
          <a:xfrm>
            <a:off x="2451101" y="5068829"/>
            <a:ext cx="2354168" cy="4150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4683521" y="4029229"/>
            <a:ext cx="1556083" cy="1341942"/>
          </a:xfrm>
          <a:prstGeom prst="cub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VCL</a:t>
            </a:r>
          </a:p>
          <a:p>
            <a:pPr algn="ctr"/>
            <a:r>
              <a:rPr lang="en-US" sz="3200" dirty="0" smtClean="0"/>
              <a:t>.NET</a:t>
            </a:r>
          </a:p>
        </p:txBody>
      </p:sp>
      <p:sp>
        <p:nvSpPr>
          <p:cNvPr id="36" name="Up-Down Arrow 35"/>
          <p:cNvSpPr/>
          <p:nvPr/>
        </p:nvSpPr>
        <p:spPr>
          <a:xfrm>
            <a:off x="5666205" y="3634212"/>
            <a:ext cx="469900" cy="1201933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/>
              <a:t>Interaction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21463" y="2664206"/>
            <a:ext cx="1235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Forecast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55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89646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RAD PPT Template -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BT Sales Meeting Template 2012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Aitana Launch - Seattle Overview</Template>
  <TotalTime>6447</TotalTime>
  <Words>1311</Words>
  <Application>Microsoft Macintosh PowerPoint</Application>
  <PresentationFormat>Widescreen</PresentationFormat>
  <Paragraphs>392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Calibri</vt:lpstr>
      <vt:lpstr>Consolas</vt:lpstr>
      <vt:lpstr>ＭＳ Ｐゴシック</vt:lpstr>
      <vt:lpstr>Myriad Pro</vt:lpstr>
      <vt:lpstr>Segoe</vt:lpstr>
      <vt:lpstr>Tahoma</vt:lpstr>
      <vt:lpstr>Arial</vt:lpstr>
      <vt:lpstr>RAD PPT Template - 16x9</vt:lpstr>
      <vt:lpstr>EMBT Sales Meeting Template 2012_v1</vt:lpstr>
      <vt:lpstr>Integrating New Windows 10 &amp; WinRT  Platform Features Into Your App</vt:lpstr>
      <vt:lpstr>Introducing Microsoft Windows 10</vt:lpstr>
      <vt:lpstr>New 10 Seattle Features  for Windows 10</vt:lpstr>
      <vt:lpstr>New Windows 10 Related Features</vt:lpstr>
      <vt:lpstr>So What Exactly is the Windows Runtime (WinRT)?</vt:lpstr>
      <vt:lpstr>Windows API Timeline</vt:lpstr>
      <vt:lpstr>Windows API Timeline</vt:lpstr>
      <vt:lpstr>Windows API Timeline</vt:lpstr>
      <vt:lpstr>Windows API Timeline</vt:lpstr>
      <vt:lpstr>Windows API Timeline</vt:lpstr>
      <vt:lpstr>Windows API Timeline</vt:lpstr>
      <vt:lpstr>Windows API Timeline</vt:lpstr>
      <vt:lpstr>Windows API Timeline</vt:lpstr>
      <vt:lpstr>What is Windows Runtime (WinRT)?</vt:lpstr>
      <vt:lpstr>Windows Runtime continued</vt:lpstr>
      <vt:lpstr>The RTL Windows Runtime Interface</vt:lpstr>
      <vt:lpstr>Windows Runtime API Interfaces (Mostly found in source\rtl\win\winrt folder)</vt:lpstr>
      <vt:lpstr>New Notifications in Windows 10</vt:lpstr>
      <vt:lpstr>Notifications via TNotificationCenter</vt:lpstr>
      <vt:lpstr>Windows 10 Notifications</vt:lpstr>
      <vt:lpstr>Share Contract on Windows 10</vt:lpstr>
      <vt:lpstr>Share Contract on Windows 10</vt:lpstr>
      <vt:lpstr>Share Contract Example</vt:lpstr>
      <vt:lpstr>Share Contract Example</vt:lpstr>
      <vt:lpstr>Low Level WinRT Calls</vt:lpstr>
      <vt:lpstr>Windows 10 Visual Components</vt:lpstr>
      <vt:lpstr>New FMX MultiView Behavior</vt:lpstr>
      <vt:lpstr>FireMonkey Platform Native Rendering Architecture</vt:lpstr>
      <vt:lpstr>FireMonkey Windows 10 Styles</vt:lpstr>
      <vt:lpstr>VCL Animated Activity Indicator </vt:lpstr>
      <vt:lpstr>VCL Relative Layout Panel – TRelativePanel</vt:lpstr>
      <vt:lpstr>VCL SearchBox - TSearchBox</vt:lpstr>
      <vt:lpstr>VCL Split View – TSplitView</vt:lpstr>
      <vt:lpstr>VCL Toggle Switch - TToggleSwitch</vt:lpstr>
      <vt:lpstr>Windows 10 VCL Style</vt:lpstr>
      <vt:lpstr>Universal Windows Platform (UWP)</vt:lpstr>
      <vt:lpstr>Universal Windows Platform (UWP)</vt:lpstr>
      <vt:lpstr>Project Centennial Bridge</vt:lpstr>
      <vt:lpstr>More on Centennial</vt:lpstr>
      <vt:lpstr>Wait, what about  Windows Phone?</vt:lpstr>
      <vt:lpstr>Project Astoria Bridge</vt:lpstr>
      <vt:lpstr>More on Astoria </vt:lpstr>
      <vt:lpstr>Summary: VCL, FMX and Windows 10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McKeeth</dc:creator>
  <cp:lastModifiedBy>Jim McKeeth</cp:lastModifiedBy>
  <cp:revision>100</cp:revision>
  <dcterms:created xsi:type="dcterms:W3CDTF">2015-08-17T14:20:44Z</dcterms:created>
  <dcterms:modified xsi:type="dcterms:W3CDTF">2015-10-14T18:15:58Z</dcterms:modified>
</cp:coreProperties>
</file>